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61" r:id="rId5"/>
    <p:sldId id="266" r:id="rId6"/>
    <p:sldId id="267" r:id="rId7"/>
    <p:sldId id="262" r:id="rId8"/>
    <p:sldId id="263" r:id="rId9"/>
    <p:sldId id="264" r:id="rId10"/>
    <p:sldId id="265" r:id="rId11"/>
    <p:sldId id="268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1027" r:id="rId21"/>
    <p:sldId id="923" r:id="rId22"/>
    <p:sldId id="300" r:id="rId23"/>
    <p:sldId id="301" r:id="rId24"/>
    <p:sldId id="302" r:id="rId25"/>
    <p:sldId id="303" r:id="rId26"/>
    <p:sldId id="304" r:id="rId27"/>
    <p:sldId id="1024" r:id="rId28"/>
    <p:sldId id="305" r:id="rId29"/>
    <p:sldId id="277" r:id="rId30"/>
    <p:sldId id="278" r:id="rId31"/>
    <p:sldId id="1025" r:id="rId32"/>
    <p:sldId id="1026" r:id="rId33"/>
    <p:sldId id="279" r:id="rId34"/>
    <p:sldId id="280" r:id="rId35"/>
    <p:sldId id="281" r:id="rId36"/>
    <p:sldId id="1028" r:id="rId37"/>
    <p:sldId id="1029" r:id="rId38"/>
    <p:sldId id="1031" r:id="rId39"/>
    <p:sldId id="1030" r:id="rId40"/>
    <p:sldId id="1032" r:id="rId41"/>
    <p:sldId id="1033" r:id="rId42"/>
    <p:sldId id="1035" r:id="rId43"/>
    <p:sldId id="1034" r:id="rId44"/>
    <p:sldId id="1036" r:id="rId45"/>
    <p:sldId id="283" r:id="rId46"/>
    <p:sldId id="1037" r:id="rId47"/>
    <p:sldId id="293" r:id="rId48"/>
    <p:sldId id="1038" r:id="rId49"/>
    <p:sldId id="1039" r:id="rId50"/>
    <p:sldId id="1040" r:id="rId51"/>
    <p:sldId id="1042" r:id="rId52"/>
    <p:sldId id="1043" r:id="rId53"/>
    <p:sldId id="1044" r:id="rId54"/>
    <p:sldId id="1045" r:id="rId55"/>
    <p:sldId id="1041" r:id="rId56"/>
    <p:sldId id="1046" r:id="rId57"/>
    <p:sldId id="1047" r:id="rId58"/>
    <p:sldId id="1048" r:id="rId59"/>
    <p:sldId id="1049" r:id="rId60"/>
    <p:sldId id="1050" r:id="rId61"/>
    <p:sldId id="294" r:id="rId62"/>
    <p:sldId id="295" r:id="rId63"/>
    <p:sldId id="296" r:id="rId64"/>
    <p:sldId id="297" r:id="rId65"/>
    <p:sldId id="298" r:id="rId66"/>
    <p:sldId id="299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36659-14D7-4634-8C8E-8B9D17CB9686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9D69C-CAF6-42B6-BE7C-C761A8CDC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6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9D69C-CAF6-42B6-BE7C-C761A8CDC86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6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1BD4B-1211-F119-47DE-3EB4746C9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BA42F4-A26A-6CDF-EAEA-51DFF183E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7CF4E-4BC6-B123-22C3-045052279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A20F-4B4D-4FEE-B324-855978543B16}" type="datetime1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CEE50-72F2-2181-922C-B9C09A72D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57484-80EC-7753-D7CF-C5287FF14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40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DEC77-211A-AA06-4091-09F8C7172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989C43-DE9C-2579-FC5D-0C6EAB7B0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198C8-1FDD-8ACA-0A9F-278111873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77724-6E5E-4E65-A0D4-F2F07A4E5640}" type="datetime1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61670-C581-0AEB-72D3-C71713543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AC307-B718-0B3F-180C-C286C24B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0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208404-FCC4-D99A-14E9-E9B67D0ED5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33CC4-8063-EBA4-EC50-8DEE4EBC6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D8F8C-6811-74E5-3579-BE63DE057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4C8A5-B15E-490A-A6D4-D1D591645A22}" type="datetime1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FD4A3-9379-5222-BAF8-91393E5A2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12BC2-75B2-4E1B-9F57-778ECB5D6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8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87E3-082D-2D1C-8CA5-8E0650DB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473A7-5968-964D-BB4B-1429704A4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56EEC-FB64-2CC2-AFF6-6D3E6EE0D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5729-8880-4153-97D7-89705A235D0C}" type="datetime1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5704A-7F6D-1DA5-5CE8-ED8E7A022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BE104-A878-A06B-23E7-8452CAD1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33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CBE7D-609B-458F-93FF-D55B26BA5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11C65-6736-1270-82E4-952383CC7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82520-7271-A0C2-487D-448BFBE1E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2FA0-0B38-40EA-A0BC-3F7978DBC353}" type="datetime1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0FFDA-A848-E076-2B8B-D6FA77808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C65E0-CEA7-FABB-4829-4527034C4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30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D0FE2-87AE-C786-6DA5-37512390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7031F-FC9D-391B-D055-B12C5FECB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DFA8C-6111-FC80-086A-C09DF3AE7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3D6CF-A3D2-BE6F-79AE-B83B9E808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1B82-A744-4EE6-B285-59A7205AA741}" type="datetime1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71B3F-3691-5AEC-0A1C-79BC5736C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D41DE-6EBB-4630-3554-98AAC2D82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2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F6525-DBF9-7D69-9098-7E8FA365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A9646-C4DA-BE1E-04D8-5FEF6B7C7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EE3E0-C094-CD36-391B-B235C96A5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FA83CC-D408-58D2-567F-3A1F4864B3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1FEAE-09F1-CF7A-F97A-1FBEA81FF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E13EBD-3787-257E-E43C-9F57D170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3F5B4-B94A-41E3-B6ED-D56F90855E31}" type="datetime1">
              <a:rPr lang="en-US" smtClean="0"/>
              <a:t>4/7/2024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A4FE5A-1808-9777-605A-05BEBB710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BAECC2-CBB3-191C-82A6-EDA780F26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39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15BB4-90D0-B499-369A-5E692AAC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64F83-7F44-5567-8DBB-7C9D4912B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5420D-9EFC-4E50-8BE4-A019D8B2F0D8}" type="datetime1">
              <a:rPr lang="en-US" smtClean="0"/>
              <a:t>4/7/2024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FDF25-E7B9-4D3B-A741-1D693217F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F37BB-F01E-AC8B-82EE-B28DB0F7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10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8EF101-E62D-28C9-6100-022A598DB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90EC-B072-4FF1-8FBD-3C9C26249C00}" type="datetime1">
              <a:rPr lang="en-US" smtClean="0"/>
              <a:t>4/7/2024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13D46-7324-42BD-7D5A-35F9BC994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0871E-D1BB-A540-0DFE-7EF953E3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6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EE87-A700-785D-9260-CDCF4920D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E307-E06D-2341-84F9-125D32C73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D281D-2946-5BEA-9EF0-084D3C9DD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DA875-15E0-9D12-FB2D-67C743E0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20985-876F-4037-AC96-2B1C70E269BF}" type="datetime1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64917E-85DC-96A5-3F1A-06F9691B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39B18-616A-33A6-5CD2-0C5CE2DE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36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9C4C-F23D-1D81-949C-00D9BB7E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82403D-BF6E-8F8D-C9BC-6B3EE40B29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F83BB-DBB7-13A1-B5EC-03FC75E4E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8B980-CA19-5E22-C815-4C833F42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FD18-9F0D-42BB-9B52-433AF9D3F82D}" type="datetime1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34EC5-3677-761C-434B-9DC8BB49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D7A40-D266-6F27-79D2-54400A817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4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42643E-55E4-D945-A79A-1223F4291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DF868-9A22-D6CB-7504-206F17D01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DD627-9104-8EC6-B39D-4E2CEB5F4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1E23A-2A43-4589-A243-25B3907DDD40}" type="datetime1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91571-804F-48A5-792E-9CB936167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KRK Sir, WRC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040B6-7CC0-4495-C298-B7EBF8DDD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571F-2C4B-4D10-8621-96E0D0E84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23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31.png"/><Relationship Id="rId7" Type="http://schemas.openxmlformats.org/officeDocument/2006/relationships/oleObject" Target="../embeddings/oleObject2.bin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41F962-DB05-B894-C606-5F8DC8DCAFEC}"/>
                  </a:ext>
                </a:extLst>
              </p:cNvPr>
              <p:cNvSpPr txBox="1"/>
              <p:nvPr/>
            </p:nvSpPr>
            <p:spPr>
              <a:xfrm>
                <a:off x="599440" y="538480"/>
                <a:ext cx="11003280" cy="614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u="sng" dirty="0"/>
                  <a:t>Chapter-5: FIR (Finite Impulse Response) Filter Design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q"/>
                </a:pP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Filter Design by Window Method, Commonly used Windows ( Rectangular Window, Hanning Window, Hamming Window):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sz="2400" b="1" dirty="0">
                    <a:solidFill>
                      <a:schemeClr val="accent1"/>
                    </a:solidFill>
                  </a:rPr>
                  <a:t>Introduction: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An </a:t>
                </a:r>
                <a:r>
                  <a:rPr lang="en-US" sz="2400" b="1" i="1" dirty="0"/>
                  <a:t>FIR filter of length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 is characterized by the system function </a:t>
                </a:r>
              </a:p>
              <a:p>
                <a:pPr algn="just"/>
                <a:endParaRPr lang="en-US" sz="2400" dirty="0"/>
              </a:p>
              <a:p>
                <a:pPr algn="just"/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sup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b="1" dirty="0"/>
                  <a:t>				</a:t>
                </a:r>
                <a:r>
                  <a:rPr lang="en-US" sz="2400" dirty="0"/>
                  <a:t>	…..1</a:t>
                </a:r>
              </a:p>
              <a:p>
                <a:pPr algn="just"/>
                <a:r>
                  <a:rPr lang="en-US" sz="2400" dirty="0"/>
                  <a:t>     where,	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polynomial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of degree (or order)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root of the polynomial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2400" dirty="0"/>
                  <a:t> constitute zeros of the filter. Thus,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2400" dirty="0"/>
                  <a:t> has:</a:t>
                </a:r>
              </a:p>
              <a:p>
                <a:pPr marL="457200" indent="-457200" algn="just"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lang="en-US" sz="2400" dirty="0"/>
                  <a:t> zeros that can be located anywhere in the finite z-plane, and</a:t>
                </a:r>
              </a:p>
              <a:p>
                <a:pPr marL="457200" indent="-457200" algn="just"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lang="en-US" sz="2400" dirty="0"/>
                  <a:t> poles which lie at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frequency response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An FIR filter is a LTI system whose impulse response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has a finite-duration.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41F962-DB05-B894-C606-5F8DC8DCA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538480"/>
                <a:ext cx="11003280" cy="6148093"/>
              </a:xfrm>
              <a:prstGeom prst="rect">
                <a:avLst/>
              </a:prstGeom>
              <a:blipFill>
                <a:blip r:embed="rId2"/>
                <a:stretch>
                  <a:fillRect l="-886" t="-892" r="-886" b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8222D9-D172-BACD-5841-F40C5036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EBD8A7-4270-FAFF-DA71-BBD5A4EA4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38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F11EF1-C837-0523-DD46-90FC63FCCFB7}"/>
                  </a:ext>
                </a:extLst>
              </p:cNvPr>
              <p:cNvSpPr txBox="1"/>
              <p:nvPr/>
            </p:nvSpPr>
            <p:spPr>
              <a:xfrm>
                <a:off x="599440" y="538480"/>
                <a:ext cx="10993120" cy="4240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+mj-lt"/>
                  <a:buAutoNum type="alphaLcPeriod"/>
                </a:pPr>
                <a:r>
                  <a:rPr lang="en-US" sz="2400" b="1" dirty="0">
                    <a:solidFill>
                      <a:schemeClr val="accent6"/>
                    </a:solidFill>
                  </a:rPr>
                  <a:t>Rectangular Window: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We know for window technique to design FIR filter</a:t>
                </a:r>
              </a:p>
              <a:p>
                <a:pPr algn="just"/>
                <a:r>
                  <a:rPr lang="en-US" sz="2400" dirty="0"/>
                  <a:t>			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						…..1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For </a:t>
                </a:r>
                <a:r>
                  <a:rPr lang="en-US" sz="2400" b="1" i="1" dirty="0"/>
                  <a:t>rectangular window, </a:t>
                </a:r>
                <a:r>
                  <a:rPr lang="en-US" sz="2400" dirty="0"/>
                  <a:t>the</a:t>
                </a:r>
                <a:r>
                  <a:rPr lang="en-US" sz="2400" b="1" i="1" dirty="0"/>
                  <a:t> window function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1" i="1" dirty="0"/>
                  <a:t> </a:t>
                </a:r>
                <a:r>
                  <a:rPr lang="en-US" sz="2400" dirty="0"/>
                  <a:t>is defined as</a:t>
                </a:r>
                <a:r>
                  <a:rPr lang="en-US" sz="2400" b="1" i="1" dirty="0"/>
                  <a:t> </a:t>
                </a:r>
              </a:p>
              <a:p>
                <a:pPr algn="just"/>
                <a:r>
                  <a:rPr lang="en-US" sz="2400" b="1" i="1" dirty="0"/>
                  <a:t>			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,           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,         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𝑶𝒕𝒉𝒆𝒓𝒘𝒊𝒔𝒆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b="1" dirty="0"/>
                  <a:t>				</a:t>
                </a:r>
                <a:r>
                  <a:rPr lang="en-US" sz="2400" dirty="0"/>
                  <a:t>…..2</a:t>
                </a:r>
              </a:p>
              <a:p>
                <a:pPr algn="just"/>
                <a:endParaRPr lang="en-US" sz="2400" dirty="0"/>
              </a:p>
              <a:p>
                <a:pPr algn="just"/>
                <a:r>
                  <a:rPr lang="en-US" sz="2400" dirty="0"/>
                  <a:t> 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F11EF1-C837-0523-DD46-90FC63FCC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538480"/>
                <a:ext cx="10993120" cy="4240135"/>
              </a:xfrm>
              <a:prstGeom prst="rect">
                <a:avLst/>
              </a:prstGeom>
              <a:blipFill>
                <a:blip r:embed="rId2"/>
                <a:stretch>
                  <a:fillRect l="-887" t="-1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23BA06FD-C51C-C9DF-9C66-C27BCE2A1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006" y="3427728"/>
            <a:ext cx="3988" cy="25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843A62-9EAC-4D7F-D54A-D435DB894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006" y="3427728"/>
            <a:ext cx="3988" cy="254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0507541-DFA6-B07E-4118-02EA05617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680" y="3515376"/>
            <a:ext cx="5011064" cy="30124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5CDEE4-7CE3-9E9D-225B-38E58474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1401F-023A-23FD-11EC-135CBB87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1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C91BC3-21A7-D134-8D5C-07C41B146ABB}"/>
                  </a:ext>
                </a:extLst>
              </p:cNvPr>
              <p:cNvSpPr txBox="1"/>
              <p:nvPr/>
            </p:nvSpPr>
            <p:spPr>
              <a:xfrm>
                <a:off x="589280" y="477520"/>
                <a:ext cx="11003280" cy="763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Fourier transform of rectangular window is</a:t>
                </a:r>
              </a:p>
              <a:p>
                <a:pPr algn="just"/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sup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]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b="1" dirty="0"/>
                  <a:t>				</a:t>
                </a:r>
                <a:r>
                  <a:rPr lang="en-US" sz="2400" dirty="0"/>
                  <a:t>	…..3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But, form </a:t>
                </a:r>
                <a:r>
                  <a:rPr lang="en-US" sz="2400" b="1" i="1" dirty="0"/>
                  <a:t>Modulation or windowing theorem of Fourier transform</a:t>
                </a:r>
                <a:r>
                  <a:rPr lang="en-US" sz="2400" dirty="0"/>
                  <a:t> ( multiplication in time domain results in convolution in frequency domain)</a:t>
                </a:r>
              </a:p>
              <a:p>
                <a:pPr algn="just"/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</m:oMath>
                </a14:m>
                <a:endParaRPr lang="en-US" sz="2400" b="1" dirty="0"/>
              </a:p>
              <a:p>
                <a:pPr algn="just"/>
                <a:r>
                  <a:rPr lang="en-US" sz="2400" b="1" dirty="0"/>
                  <a:t>				</a:t>
                </a:r>
                <a:endParaRPr lang="en-US" sz="2400" dirty="0"/>
              </a:p>
              <a:p>
                <a:pPr algn="just">
                  <a:tabLst>
                    <a:tab pos="9885363" algn="l"/>
                  </a:tabLst>
                </a:pPr>
                <a:r>
                  <a:rPr lang="en-US" sz="2400" dirty="0"/>
                  <a:t>     Or,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                       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sup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p>
                            </m:sSup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nary>
                  </m:oMath>
                </a14:m>
                <a:r>
                  <a:rPr lang="en-US" sz="2400" dirty="0"/>
                  <a:t>		…..4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  <a:tabLst>
                    <a:tab pos="9885363" algn="l"/>
                  </a:tabLst>
                </a:pPr>
                <a:r>
                  <a:rPr lang="en-US" sz="2400" dirty="0"/>
                  <a:t>Thus, the ideal frequency response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is ‘</a:t>
                </a:r>
                <a:r>
                  <a:rPr lang="en-US" sz="2400" b="1" i="1" dirty="0"/>
                  <a:t>smoothed</a:t>
                </a:r>
                <a:r>
                  <a:rPr lang="en-US" sz="2400" dirty="0"/>
                  <a:t>’ by the DTFT of the window,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𝑾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  <a:p>
                <a:pPr algn="just">
                  <a:tabLst>
                    <a:tab pos="9885363" algn="l"/>
                  </a:tabLst>
                </a:pPr>
                <a:r>
                  <a:rPr lang="en-US" sz="2400" dirty="0"/>
                  <a:t>     (equation 4 is same for all types of windows, the window type depends on the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algn="just">
                  <a:tabLst>
                    <a:tab pos="9885363" algn="l"/>
                  </a:tabLst>
                </a:pPr>
                <a:r>
                  <a:rPr lang="en-US" sz="2400" dirty="0"/>
                  <a:t> 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  <a:tabLst>
                    <a:tab pos="9885363" algn="l"/>
                  </a:tabLst>
                </a:pPr>
                <a:r>
                  <a:rPr lang="en-US" sz="2400" dirty="0"/>
                  <a:t>The </a:t>
                </a:r>
                <a:r>
                  <a:rPr lang="en-US" sz="2400" b="1" i="1" dirty="0"/>
                  <a:t>frequency response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of rectangular window function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is given by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algn="just">
                  <a:tabLst>
                    <a:tab pos="9885363" algn="l"/>
                  </a:tabLst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+1)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400" dirty="0"/>
              </a:p>
              <a:p>
                <a:pPr algn="just">
                  <a:tabLst>
                    <a:tab pos="9885363" algn="l"/>
                  </a:tabLst>
                </a:pPr>
                <a:r>
                  <a:rPr lang="en-US" sz="2400" dirty="0"/>
                  <a:t>	</a:t>
                </a:r>
              </a:p>
              <a:p>
                <a:pPr algn="just">
                  <a:tabLst>
                    <a:tab pos="9885363" algn="l"/>
                  </a:tabLst>
                </a:pPr>
                <a:r>
                  <a:rPr lang="en-US" sz="2400" dirty="0"/>
                  <a:t>	</a:t>
                </a:r>
              </a:p>
              <a:p>
                <a:pPr algn="just">
                  <a:tabLst>
                    <a:tab pos="9885363" algn="l"/>
                  </a:tabLst>
                </a:pPr>
                <a:endParaRPr lang="en-US" sz="2400" dirty="0"/>
              </a:p>
              <a:p>
                <a:pPr algn="just">
                  <a:tabLst>
                    <a:tab pos="9885363" algn="l"/>
                  </a:tabLst>
                </a:pPr>
                <a:r>
                  <a:rPr lang="en-US" sz="2400" dirty="0"/>
                  <a:t>	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C91BC3-21A7-D134-8D5C-07C41B146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0" y="477520"/>
                <a:ext cx="11003280" cy="7635552"/>
              </a:xfrm>
              <a:prstGeom prst="rect">
                <a:avLst/>
              </a:prstGeom>
              <a:blipFill>
                <a:blip r:embed="rId2"/>
                <a:stretch>
                  <a:fillRect l="-776" t="-638" r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636688-4B01-3D46-8C79-4D5B4C1C5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EFF1E-CE62-9FAA-D3C7-B0458605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01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A1F95D-7CB2-9175-BA21-79BF4E88574C}"/>
                  </a:ext>
                </a:extLst>
              </p:cNvPr>
              <p:cNvSpPr txBox="1"/>
              <p:nvPr/>
            </p:nvSpPr>
            <p:spPr>
              <a:xfrm>
                <a:off x="589280" y="538480"/>
                <a:ext cx="11013440" cy="6286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Or,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+1)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+1)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+1)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(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      Therefore,		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num>
                          <m:den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⁡[</m:t>
                        </m:r>
                        <m:f>
                          <m:f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d>
                              <m:d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𝑴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𝒔𝒊𝒏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num>
                          <m:den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b="1" dirty="0"/>
                  <a:t> 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			</a:t>
                </a:r>
                <a:r>
                  <a:rPr lang="en-US" sz="2400" dirty="0"/>
                  <a:t>…..5</a:t>
                </a:r>
              </a:p>
              <a:p>
                <a:pPr algn="just"/>
                <a:r>
                  <a:rPr lang="en-US" sz="2400" dirty="0"/>
                  <a:t>       which is the required expression for frequency response.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4"/>
                    </a:solidFill>
                  </a:rPr>
                  <a:t>Magnitude Response: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From equation (5), it is obtained as</a:t>
                </a:r>
              </a:p>
              <a:p>
                <a:pPr algn="just"/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𝑾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𝐬𝐢𝐧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  <m:d>
                                  <m:d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𝑴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𝒔𝒊𝒏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      </a:t>
                </a:r>
                <a:r>
                  <a:rPr lang="en-US" sz="2400" b="1" dirty="0"/>
                  <a:t>for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b="1" dirty="0"/>
                  <a:t>		</a:t>
                </a:r>
                <a:r>
                  <a:rPr lang="en-US" sz="2400" dirty="0"/>
                  <a:t>…..6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Phase Response: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From equation (5), it is obtained as</a:t>
                </a:r>
                <a:endParaRPr lang="en-US" sz="2400" b="1" dirty="0"/>
              </a:p>
              <a:p>
                <a:pPr algn="just"/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d>
                              <m:d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𝑴</m:t>
                                    </m:r>
                                  </m:num>
                                  <m:den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𝐬𝐢𝐧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𝑴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d>
                              <m:d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𝑴</m:t>
                                    </m:r>
                                  </m:num>
                                  <m:den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𝐬𝐢𝐧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𝑴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/>
                  <a:t>				…..7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A1F95D-7CB2-9175-BA21-79BF4E885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0" y="538480"/>
                <a:ext cx="11013440" cy="6286144"/>
              </a:xfrm>
              <a:prstGeom prst="rect">
                <a:avLst/>
              </a:prstGeom>
              <a:blipFill>
                <a:blip r:embed="rId2"/>
                <a:stretch>
                  <a:fillRect l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A38B0-22C8-3604-0E40-DA33A685A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C4845-2F0D-DC23-013F-970609D0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55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4C050-0AA1-85D6-E172-40887DD0D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368346"/>
            <a:ext cx="7562850" cy="2009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4D08A5-2C02-56A5-B86F-2628502183C8}"/>
                  </a:ext>
                </a:extLst>
              </p:cNvPr>
              <p:cNvSpPr txBox="1"/>
              <p:nvPr/>
            </p:nvSpPr>
            <p:spPr>
              <a:xfrm>
                <a:off x="599440" y="2641600"/>
                <a:ext cx="10952480" cy="3499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4"/>
                    </a:solidFill>
                  </a:rPr>
                  <a:t>Discussions: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How well the frequency response,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of a filter designed with the </a:t>
                </a:r>
                <a:r>
                  <a:rPr lang="en-US" sz="2400" b="1" i="1" dirty="0"/>
                  <a:t>window design method</a:t>
                </a:r>
                <a:r>
                  <a:rPr lang="en-US" sz="2400" dirty="0"/>
                  <a:t> approximates a desired response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is determined by two factors:</a:t>
                </a:r>
              </a:p>
              <a:p>
                <a:pPr marL="514350" indent="-514350" algn="just">
                  <a:buFont typeface="+mj-lt"/>
                  <a:buAutoNum type="romanLcPeriod"/>
                </a:pPr>
                <a:r>
                  <a:rPr lang="en-US" sz="2400" dirty="0"/>
                  <a:t>The width of the main-lobe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514350" indent="-514350" algn="just">
                  <a:buFont typeface="+mj-lt"/>
                  <a:buAutoNum type="romanLcPeriod"/>
                </a:pPr>
                <a:r>
                  <a:rPr lang="en-US" sz="2400" dirty="0"/>
                  <a:t>The peak side-lobe amplitude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Ideally, the </a:t>
                </a:r>
                <a:r>
                  <a:rPr lang="en-US" sz="2400" b="1" i="1" dirty="0"/>
                  <a:t>main-lobe width should be narrow</a:t>
                </a:r>
                <a:r>
                  <a:rPr lang="en-US" sz="2400" dirty="0"/>
                  <a:t>, and the </a:t>
                </a:r>
                <a:r>
                  <a:rPr lang="en-US" sz="2400" b="1" i="1" dirty="0"/>
                  <a:t>side-lobe amplitude should be small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4D08A5-2C02-56A5-B86F-262850218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2641600"/>
                <a:ext cx="10952480" cy="3499612"/>
              </a:xfrm>
              <a:prstGeom prst="rect">
                <a:avLst/>
              </a:prstGeom>
              <a:blipFill>
                <a:blip r:embed="rId3"/>
                <a:stretch>
                  <a:fillRect l="-890" t="-1394" r="-890" b="-2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74BFB-08A4-0008-1108-10100B5AB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10B04E-337A-0DEF-D004-6B63E115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08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5C160A-D1BA-FB12-44A3-6A268EB1580F}"/>
                  </a:ext>
                </a:extLst>
              </p:cNvPr>
              <p:cNvSpPr txBox="1"/>
              <p:nvPr/>
            </p:nvSpPr>
            <p:spPr>
              <a:xfrm>
                <a:off x="589280" y="579120"/>
                <a:ext cx="1103376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However, for a fixed length window, these can not be minimized independently. Some </a:t>
                </a:r>
                <a:r>
                  <a:rPr lang="en-US" sz="2400" b="1" i="1" dirty="0"/>
                  <a:t>general properties of windows</a:t>
                </a:r>
                <a:r>
                  <a:rPr lang="en-US" sz="2400" dirty="0"/>
                  <a:t> are as follows: </a:t>
                </a:r>
              </a:p>
              <a:p>
                <a:pPr marL="514350" indent="-514350" algn="just">
                  <a:buFont typeface="+mj-lt"/>
                  <a:buAutoNum type="romanLcPeriod"/>
                </a:pPr>
                <a:r>
                  <a:rPr lang="en-US" sz="2400" dirty="0"/>
                  <a:t>As the length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i="1" dirty="0"/>
                  <a:t> of the window increases</a:t>
                </a:r>
                <a:r>
                  <a:rPr lang="en-US" sz="2400" dirty="0"/>
                  <a:t>, the </a:t>
                </a:r>
                <a:r>
                  <a:rPr lang="en-US" sz="2400" b="1" i="1" dirty="0"/>
                  <a:t>width of the main-lobe decreases</a:t>
                </a:r>
                <a:r>
                  <a:rPr lang="en-US" sz="2400" dirty="0"/>
                  <a:t>, which results in a </a:t>
                </a:r>
                <a:r>
                  <a:rPr lang="en-US" sz="2400" b="1" i="1" dirty="0"/>
                  <a:t>decrease in the transition width between passbands and stopbands</a:t>
                </a:r>
                <a:r>
                  <a:rPr lang="en-US" sz="2400" dirty="0"/>
                  <a:t>. </a:t>
                </a:r>
              </a:p>
              <a:p>
                <a:pPr marL="514350" indent="-514350" algn="just">
                  <a:buFont typeface="+mj-lt"/>
                  <a:buAutoNum type="romanLcPeriod"/>
                </a:pPr>
                <a:r>
                  <a:rPr lang="en-US" sz="2400" dirty="0"/>
                  <a:t>The </a:t>
                </a:r>
                <a:r>
                  <a:rPr lang="en-US" sz="2400" b="1" i="1" dirty="0"/>
                  <a:t>peak side-lobe amplitude of the window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is determined by the shape of the window</a:t>
                </a:r>
                <a:r>
                  <a:rPr lang="en-US" sz="2400" dirty="0"/>
                  <a:t>, and it is essentially </a:t>
                </a:r>
                <a:r>
                  <a:rPr lang="en-US" sz="2400" b="1" i="1" dirty="0"/>
                  <a:t>dependent of the window length</a:t>
                </a:r>
                <a:r>
                  <a:rPr lang="en-US" sz="2400" dirty="0"/>
                  <a:t>.</a:t>
                </a:r>
              </a:p>
              <a:p>
                <a:pPr marL="514350" indent="-514350" algn="just">
                  <a:buFont typeface="+mj-lt"/>
                  <a:buAutoNum type="romanLcPeriod"/>
                </a:pPr>
                <a:r>
                  <a:rPr lang="en-US" sz="2400" dirty="0"/>
                  <a:t>If the </a:t>
                </a:r>
                <a:r>
                  <a:rPr lang="en-US" sz="2400" b="1" i="1" dirty="0"/>
                  <a:t>window shape is changed to decrease the side-lobe amplitude</a:t>
                </a:r>
                <a:r>
                  <a:rPr lang="en-US" sz="2400" dirty="0"/>
                  <a:t>, the </a:t>
                </a:r>
                <a:r>
                  <a:rPr lang="en-US" sz="2400" b="1" i="1" dirty="0"/>
                  <a:t>width of the main lobe will generally increase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5C160A-D1BA-FB12-44A3-6A268EB15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0" y="579120"/>
                <a:ext cx="11033760" cy="3416320"/>
              </a:xfrm>
              <a:prstGeom prst="rect">
                <a:avLst/>
              </a:prstGeom>
              <a:blipFill>
                <a:blip r:embed="rId2"/>
                <a:stretch>
                  <a:fillRect l="-884" t="-1429" r="-829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739C8B2B-3664-6AA9-5683-6C2427D6E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191" y="4307840"/>
            <a:ext cx="5849938" cy="23520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5EF35F-419D-2D73-81B6-FB346115D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38B3CE-10EA-2E8F-96AE-505FF5532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34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8442F00-327D-4CD2-76A8-809803B3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992" y="340970"/>
            <a:ext cx="4363094" cy="2188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56F74F-B211-1AB0-B262-4FE9CBB53244}"/>
                  </a:ext>
                </a:extLst>
              </p:cNvPr>
              <p:cNvSpPr txBox="1"/>
              <p:nvPr/>
            </p:nvSpPr>
            <p:spPr>
              <a:xfrm>
                <a:off x="580739" y="2394870"/>
                <a:ext cx="11023600" cy="4214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higher the areas under the sidelobes, the larger the ripples in the passband and stopband.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width of the transition region between passband and stopband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increases with the width of the main-lobe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56F74F-B211-1AB0-B262-4FE9CBB53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39" y="2394870"/>
                <a:ext cx="11023600" cy="4214423"/>
              </a:xfrm>
              <a:prstGeom prst="rect">
                <a:avLst/>
              </a:prstGeom>
              <a:blipFill>
                <a:blip r:embed="rId3"/>
                <a:stretch>
                  <a:fillRect l="-719" r="-829" b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4F7855C8-555B-77D2-DF8F-85B64F23D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992" y="3139440"/>
            <a:ext cx="4363094" cy="255390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5C12C9-6022-6272-0ED8-CC57EA92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87FD0-AC74-AF24-78CB-4BE87A140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07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4D7D70-87C1-88D0-D805-64ECDE2A9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880" y="292052"/>
            <a:ext cx="5730240" cy="3136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7E2D6D-3FDA-9F2F-58C2-DEEC35F05EDA}"/>
                  </a:ext>
                </a:extLst>
              </p:cNvPr>
              <p:cNvSpPr txBox="1"/>
              <p:nvPr/>
            </p:nvSpPr>
            <p:spPr>
              <a:xfrm>
                <a:off x="589280" y="3667760"/>
                <a:ext cx="1101344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Above figure shows the </a:t>
                </a:r>
                <a:r>
                  <a:rPr lang="en-US" sz="2400" b="1" i="1" dirty="0"/>
                  <a:t>Fourier transforms (log magnitude) of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rectangular window for order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𝒐𝒓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𝒍𝒆𝒏𝒈𝒕𝒉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𝟓𝟏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For the </a:t>
                </a:r>
                <a:r>
                  <a:rPr lang="en-US" sz="2400" b="1" i="1" dirty="0"/>
                  <a:t>rectangular window</a:t>
                </a:r>
                <a:r>
                  <a:rPr lang="en-US" sz="2400" dirty="0"/>
                  <a:t>, the </a:t>
                </a:r>
                <a:r>
                  <a:rPr lang="en-US" sz="2400" b="1" i="1" dirty="0"/>
                  <a:t>side lobes are large</a:t>
                </a:r>
                <a:r>
                  <a:rPr lang="en-US" sz="2400" dirty="0"/>
                  <a:t>, and in fact, as length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 (or order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dirty="0"/>
                  <a:t>) increases, the peak amplitudes of the main lobe and the side lobes grow in a manner such that the area under each lobe is a constant while the width of each lobe decreases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. This </a:t>
                </a:r>
                <a:r>
                  <a:rPr lang="en-US" sz="2400" b="1" i="1" dirty="0"/>
                  <a:t>increases the number of ripples ( oscillations or ringing) near the band edge</a:t>
                </a:r>
                <a:r>
                  <a:rPr lang="en-US" sz="2400" dirty="0"/>
                  <a:t>.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7E2D6D-3FDA-9F2F-58C2-DEEC35F05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0" y="3667760"/>
                <a:ext cx="11013440" cy="2677656"/>
              </a:xfrm>
              <a:prstGeom prst="rect">
                <a:avLst/>
              </a:prstGeom>
              <a:blipFill>
                <a:blip r:embed="rId3"/>
                <a:stretch>
                  <a:fillRect l="-775" t="-1822" r="-886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0880B7-67A2-35BF-0141-B663CCB76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993637-8094-20F3-C556-4F94E93B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35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3AAFA4-FE28-5324-52CF-A2F857A3DD90}"/>
                  </a:ext>
                </a:extLst>
              </p:cNvPr>
              <p:cNvSpPr txBox="1"/>
              <p:nvPr/>
            </p:nvSpPr>
            <p:spPr>
              <a:xfrm>
                <a:off x="619760" y="538480"/>
                <a:ext cx="10993120" cy="494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Courier New" panose="02070309020205020404" pitchFamily="49" charset="0"/>
                  <a:buChar char="o"/>
                </a:pPr>
                <a:r>
                  <a:rPr lang="en-US" sz="2400" b="1" dirty="0">
                    <a:solidFill>
                      <a:schemeClr val="accent4"/>
                    </a:solidFill>
                  </a:rPr>
                  <a:t>Gibbs Phenomenon: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For the </a:t>
                </a:r>
                <a:r>
                  <a:rPr lang="en-US" sz="2400" b="1" i="1" dirty="0"/>
                  <a:t>rectangular window</a:t>
                </a:r>
                <a:r>
                  <a:rPr lang="en-US" sz="2400" dirty="0"/>
                  <a:t>, the </a:t>
                </a:r>
                <a:r>
                  <a:rPr lang="en-US" sz="2400" b="1" i="1" dirty="0"/>
                  <a:t>side lobes are large</a:t>
                </a:r>
                <a:r>
                  <a:rPr lang="en-US" sz="2400" dirty="0"/>
                  <a:t>, and in fact, as length of filter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 increases, the peak amplitudes of the main lobe and the side lobes grow in a manner such that the area under each lobe is a constant while the width of each lobe decreases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This increases the number of ripples ( oscillations or ringing) near the band edge. This is due to the large side-lobes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𝑾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. This oscillatory or ringing effect near the band edge (cutoff) is called </a:t>
                </a:r>
                <a:r>
                  <a:rPr lang="en-US" sz="2400" b="1" i="1" dirty="0"/>
                  <a:t>Gibbs phenomenon</a:t>
                </a:r>
                <a:r>
                  <a:rPr lang="en-US" sz="2400" dirty="0"/>
                  <a:t>.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Due to the </a:t>
                </a:r>
                <a:r>
                  <a:rPr lang="en-US" sz="2400" b="1" i="1" dirty="0"/>
                  <a:t>abrupt discontinuity of the window function</a:t>
                </a:r>
                <a:r>
                  <a:rPr lang="en-US" sz="2400" dirty="0"/>
                  <a:t>, side-lobes are generated. In the </a:t>
                </a:r>
                <a:r>
                  <a:rPr lang="en-US" sz="2400" b="1" i="1" dirty="0"/>
                  <a:t>rectangular window</a:t>
                </a:r>
                <a:r>
                  <a:rPr lang="en-US" sz="2400" dirty="0"/>
                  <a:t>, these side-lobes are larger in size, thus, ringing effect is maximum.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3AAFA4-FE28-5324-52CF-A2F857A3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60" y="538480"/>
                <a:ext cx="10993120" cy="4941161"/>
              </a:xfrm>
              <a:prstGeom prst="rect">
                <a:avLst/>
              </a:prstGeom>
              <a:blipFill>
                <a:blip r:embed="rId2"/>
                <a:stretch>
                  <a:fillRect l="-776" t="-986" r="-832" b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824DA-5A8D-3AB4-453E-C90D6D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CE4D1-4E0C-33B6-E8BA-1D9D465F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14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BEACB-2905-AD68-134E-0A7E1042B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031" y="487680"/>
            <a:ext cx="5849938" cy="2352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87CF0B-E91D-B0B1-6D93-A6D6793EEFFB}"/>
              </a:ext>
            </a:extLst>
          </p:cNvPr>
          <p:cNvSpPr txBox="1"/>
          <p:nvPr/>
        </p:nvSpPr>
        <p:spPr>
          <a:xfrm>
            <a:off x="589280" y="3078480"/>
            <a:ext cx="11033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/>
              <a:t>Gibbs phenomenon or the ringing (oscillatory) effect can be reduced with the use of windows that do not contain abrupt discontinuities in their time-domain characteristics (</a:t>
            </a:r>
            <a:r>
              <a:rPr lang="en-US" sz="2400"/>
              <a:t>Fourier series) , </a:t>
            </a:r>
            <a:r>
              <a:rPr lang="en-US" sz="2400" dirty="0"/>
              <a:t>and have correspondingly low sidelobes in </a:t>
            </a:r>
            <a:r>
              <a:rPr lang="en-US" sz="2400"/>
              <a:t>their frequency-domain </a:t>
            </a:r>
            <a:r>
              <a:rPr lang="en-US" sz="2400" dirty="0"/>
              <a:t>characteristics.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9259ED-6D6C-B7CA-582C-64F3F8FAC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E8552D-F462-4D0D-FFF1-536ADAF8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29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5E40B5-A864-ED92-BB8F-43426BDEEA7C}"/>
                  </a:ext>
                </a:extLst>
              </p:cNvPr>
              <p:cNvSpPr txBox="1"/>
              <p:nvPr/>
            </p:nvSpPr>
            <p:spPr>
              <a:xfrm>
                <a:off x="599440" y="528320"/>
                <a:ext cx="10993120" cy="6513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+mj-lt"/>
                  <a:buAutoNum type="alphaLcPeriod" startAt="2"/>
                </a:pPr>
                <a:r>
                  <a:rPr lang="en-US" sz="2400" b="1" dirty="0">
                    <a:solidFill>
                      <a:schemeClr val="accent6"/>
                    </a:solidFill>
                  </a:rPr>
                  <a:t>Hanning Window: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It is also known as </a:t>
                </a:r>
                <a:r>
                  <a:rPr lang="en-US" sz="2400" b="1" i="1" dirty="0"/>
                  <a:t>raised cosine window</a:t>
                </a:r>
                <a:r>
                  <a:rPr lang="en-US" sz="2400" dirty="0"/>
                  <a:t>, relatively simple and the window function is given as:</a:t>
                </a:r>
              </a:p>
              <a:p>
                <a:pPr algn="just"/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  <m:func>
                              <m:func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𝐜𝐨𝐬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𝝅</m:t>
                                        </m:r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num>
                                      <m:den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</a:rPr>
                                          <m:t>𝑴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     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                                          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𝑶𝒕𝒉𝒆𝒓𝒘𝒊𝒔𝒆</m:t>
                            </m:r>
                          </m:e>
                        </m:eqArr>
                      </m:e>
                    </m:d>
                  </m:oMath>
                </a14:m>
                <a:endParaRPr lang="en-US" sz="2400" b="1" dirty="0"/>
              </a:p>
              <a:p>
                <a:pPr algn="just"/>
                <a:endParaRPr lang="en-US" sz="2400" b="1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algn="just"/>
                <a:r>
                  <a:rPr lang="en-US" sz="2400" dirty="0"/>
                  <a:t>     Therefore, the non-zero </a:t>
                </a:r>
                <a:r>
                  <a:rPr lang="en-US" sz="2400" b="1" i="1" dirty="0"/>
                  <a:t>length of Hanning filter</a:t>
                </a:r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 .</a:t>
                </a:r>
              </a:p>
              <a:p>
                <a:pPr marL="457200" indent="-457200" algn="just">
                  <a:buFont typeface="+mj-lt"/>
                  <a:buAutoNum type="alphaLcPeriod" startAt="3"/>
                </a:pPr>
                <a:r>
                  <a:rPr lang="en-US" sz="2400" b="1" dirty="0">
                    <a:solidFill>
                      <a:schemeClr val="accent6"/>
                    </a:solidFill>
                  </a:rPr>
                  <a:t>Hamming Window: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It is similar to Hanning window but </a:t>
                </a:r>
                <a:r>
                  <a:rPr lang="en-US" sz="2400" b="1" i="1" dirty="0"/>
                  <a:t>Hamming window</a:t>
                </a:r>
                <a:r>
                  <a:rPr lang="en-US" sz="2400" dirty="0"/>
                  <a:t> has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 non-zero terms instead of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as in the case of Hanning window.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window function is given by</a:t>
                </a:r>
              </a:p>
              <a:p>
                <a:pPr algn="just"/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𝟓𝟒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𝟒𝟔</m:t>
                            </m:r>
                            <m:func>
                              <m:func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𝐜𝐨𝐬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𝝅</m:t>
                                        </m:r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num>
                                      <m:den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</a:rPr>
                                          <m:t>𝑴</m:t>
                                        </m:r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                                          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𝑶𝒕𝒉𝒆𝒓𝒘𝒊𝒔𝒆</m:t>
                            </m:r>
                          </m:e>
                        </m:eqArr>
                      </m:e>
                    </m:d>
                  </m:oMath>
                </a14:m>
                <a:endParaRPr lang="en-US" sz="2400" b="1" dirty="0"/>
              </a:p>
              <a:p>
                <a:pPr algn="just"/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5E40B5-A864-ED92-BB8F-43426BDEE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528320"/>
                <a:ext cx="10993120" cy="6513193"/>
              </a:xfrm>
              <a:prstGeom prst="rect">
                <a:avLst/>
              </a:prstGeom>
              <a:blipFill>
                <a:blip r:embed="rId2"/>
                <a:stretch>
                  <a:fillRect l="-887" t="-936" r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4DD56A80-53AD-6A16-704E-25458C36F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292" y="1838007"/>
            <a:ext cx="284797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70363C-D86E-17D5-B354-6C950B3D0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292" y="5066665"/>
            <a:ext cx="28956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C9BAD9-4A59-72BB-27BC-521E3F736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8BD0E-D519-CE98-B4F1-556EA10E3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0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4A7795-478F-02D7-ADDB-911606D94226}"/>
                  </a:ext>
                </a:extLst>
              </p:cNvPr>
              <p:cNvSpPr txBox="1"/>
              <p:nvPr/>
            </p:nvSpPr>
            <p:spPr>
              <a:xfrm>
                <a:off x="589280" y="548640"/>
                <a:ext cx="1100328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just">
                  <a:buFont typeface="+mj-lt"/>
                  <a:buAutoNum type="arabicPeriod" startAt="2"/>
                </a:pPr>
                <a:r>
                  <a:rPr lang="en-US" sz="2400" b="1" dirty="0">
                    <a:solidFill>
                      <a:schemeClr val="accent1"/>
                    </a:solidFill>
                  </a:rPr>
                  <a:t>Properties of FIR Filter: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FIR filter has the following properties:</a:t>
                </a:r>
              </a:p>
              <a:p>
                <a:pPr algn="just"/>
                <a:endParaRPr lang="en-US" sz="2400" dirty="0"/>
              </a:p>
              <a:p>
                <a:pPr marL="457200" indent="-457200" algn="just">
                  <a:buFont typeface="+mj-lt"/>
                  <a:buAutoNum type="alphaLcPeriod"/>
                </a:pPr>
                <a:r>
                  <a:rPr lang="en-US" sz="2400" dirty="0"/>
                  <a:t>FIR filter is always </a:t>
                </a:r>
                <a:r>
                  <a:rPr lang="en-US" sz="2400" b="1" i="1" dirty="0"/>
                  <a:t>stable</a:t>
                </a:r>
                <a:r>
                  <a:rPr lang="en-US" sz="2400" dirty="0"/>
                  <a:t>.</a:t>
                </a:r>
              </a:p>
              <a:p>
                <a:pPr algn="just"/>
                <a:endParaRPr lang="en-US" sz="2400" dirty="0"/>
              </a:p>
              <a:p>
                <a:pPr marL="457200" indent="-457200" algn="just">
                  <a:buFont typeface="+mj-lt"/>
                  <a:buAutoNum type="alphaLcPeriod" startAt="2"/>
                </a:pPr>
                <a:r>
                  <a:rPr lang="en-US" sz="2400" dirty="0"/>
                  <a:t>FIR filter can be designed to have exactly </a:t>
                </a:r>
                <a:r>
                  <a:rPr lang="en-US" sz="2400" b="1" i="1" dirty="0"/>
                  <a:t>linear phase characteristic</a:t>
                </a:r>
                <a:r>
                  <a:rPr lang="en-US" sz="2400" dirty="0"/>
                  <a:t>. This is achieved by making the impulse response h[n] symmetric as </a:t>
                </a:r>
              </a:p>
              <a:p>
                <a:pPr algn="just"/>
                <a:r>
                  <a:rPr lang="en-US" sz="2400" dirty="0"/>
                  <a:t>			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 algn="just"/>
                <a:endParaRPr lang="en-US" sz="2400" b="1" dirty="0">
                  <a:ea typeface="Cambria Math" panose="02040503050406030204" pitchFamily="18" charset="0"/>
                </a:endParaRPr>
              </a:p>
              <a:p>
                <a:pPr marL="457200" indent="-457200" algn="just">
                  <a:buFont typeface="+mj-lt"/>
                  <a:buAutoNum type="alphaLcPeriod" startAt="3"/>
                </a:pPr>
                <a:r>
                  <a:rPr lang="en-US" sz="2400" dirty="0"/>
                  <a:t>FIR filters with </a:t>
                </a:r>
                <a:r>
                  <a:rPr lang="en-US" sz="2400" b="1" i="1" dirty="0"/>
                  <a:t>sharp cutoff frequencies require long sequences for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. Hence, </a:t>
                </a:r>
                <a:r>
                  <a:rPr lang="en-US" sz="2400" b="1" i="1" dirty="0"/>
                  <a:t>long processing time</a:t>
                </a:r>
                <a:r>
                  <a:rPr lang="en-US" sz="2400" dirty="0"/>
                  <a:t> is required.</a:t>
                </a:r>
              </a:p>
              <a:p>
                <a:pPr algn="just"/>
                <a:endParaRPr lang="en-US" sz="2400" dirty="0"/>
              </a:p>
              <a:p>
                <a:pPr marL="457200" indent="-457200" algn="just">
                  <a:buFont typeface="+mj-lt"/>
                  <a:buAutoNum type="alphaLcPeriod" startAt="4"/>
                </a:pPr>
                <a:r>
                  <a:rPr lang="en-US" sz="2400" dirty="0"/>
                  <a:t>The </a:t>
                </a:r>
                <a:r>
                  <a:rPr lang="en-US" sz="2400" b="1" i="1" dirty="0"/>
                  <a:t>causal FIR filters are always non-recursive</a:t>
                </a:r>
                <a:r>
                  <a:rPr lang="en-US" sz="2400" dirty="0"/>
                  <a:t>. The non-recursive realization of FIR filter is always stable. However, </a:t>
                </a:r>
                <a:r>
                  <a:rPr lang="en-US" sz="2400" b="1" i="1" dirty="0"/>
                  <a:t>recursive realization of FIR filter is also possible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4A7795-478F-02D7-ADDB-911606D94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0" y="548640"/>
                <a:ext cx="11003280" cy="5262979"/>
              </a:xfrm>
              <a:prstGeom prst="rect">
                <a:avLst/>
              </a:prstGeom>
              <a:blipFill>
                <a:blip r:embed="rId2"/>
                <a:stretch>
                  <a:fillRect l="-886" t="-1043" r="-831" b="-1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175E23-BB13-FDA6-C7E7-02E2BD5D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10ABC-F9C3-6BC3-31A9-184303C0C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97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D6F969-A4CE-EC1F-F2DD-B5B2B9A1FBA7}"/>
              </a:ext>
            </a:extLst>
          </p:cNvPr>
          <p:cNvSpPr txBox="1"/>
          <p:nvPr/>
        </p:nvSpPr>
        <p:spPr>
          <a:xfrm>
            <a:off x="589280" y="548640"/>
            <a:ext cx="1103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400" b="1" dirty="0"/>
              <a:t>Properties of Commonly used Windows: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C5132-B47D-2A53-2903-421BA7712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281" y="463483"/>
            <a:ext cx="4917440" cy="296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45745-FECB-FBF6-6CD4-D7D9D749A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60" y="3514157"/>
            <a:ext cx="7467600" cy="30861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8874C9-BD10-814E-ACA1-197815028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7E8C7A-B92B-9A72-55CC-C8EEFF14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5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2" name="Picture 2">
            <a:extLst>
              <a:ext uri="{FF2B5EF4-FFF2-40B4-BE49-F238E27FC236}">
                <a16:creationId xmlns:a16="http://schemas.microsoft.com/office/drawing/2014/main" id="{194E9EBE-C104-7BA2-630B-E7B1FDB01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1" y="46039"/>
            <a:ext cx="4511994" cy="223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86374" name="Picture 4">
            <a:extLst>
              <a:ext uri="{FF2B5EF4-FFF2-40B4-BE49-F238E27FC236}">
                <a16:creationId xmlns:a16="http://schemas.microsoft.com/office/drawing/2014/main" id="{E97D732A-D08D-C794-6AFC-379A14B5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" y="2274728"/>
            <a:ext cx="4511994" cy="2367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86375" name="Picture 5">
            <a:extLst>
              <a:ext uri="{FF2B5EF4-FFF2-40B4-BE49-F238E27FC236}">
                <a16:creationId xmlns:a16="http://schemas.microsoft.com/office/drawing/2014/main" id="{98EEE40B-A792-8610-A999-FCFBC4BF5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06" y="4416425"/>
            <a:ext cx="4419600" cy="224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6377" name="Text Box 7">
            <a:extLst>
              <a:ext uri="{FF2B5EF4-FFF2-40B4-BE49-F238E27FC236}">
                <a16:creationId xmlns:a16="http://schemas.microsoft.com/office/drawing/2014/main" id="{B115F89E-116A-40BD-3B90-D3BD1231F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663" y="5157788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latinLnBrk="1" hangingPunct="1">
              <a:spcBef>
                <a:spcPct val="50000"/>
              </a:spcBef>
              <a:defRPr/>
            </a:pPr>
            <a:r>
              <a:rPr kumimoji="1" lang="en-US" altLang="ko-KR" sz="2400">
                <a:solidFill>
                  <a:srgbClr val="FF0000"/>
                </a:solidFill>
                <a:latin typeface="Times New Roman" charset="0"/>
                <a:ea typeface="Gulim" charset="-127"/>
              </a:rPr>
              <a:t>Frequency Spectrum of Windows</a:t>
            </a:r>
          </a:p>
        </p:txBody>
      </p:sp>
      <p:sp>
        <p:nvSpPr>
          <p:cNvPr id="186378" name="Text Box 10">
            <a:extLst>
              <a:ext uri="{FF2B5EF4-FFF2-40B4-BE49-F238E27FC236}">
                <a16:creationId xmlns:a16="http://schemas.microsoft.com/office/drawing/2014/main" id="{9164E264-76E8-15A4-2FBD-C7186453C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1" y="5589589"/>
            <a:ext cx="50403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kumimoji="1" lang="en-US" altLang="zh-CN" sz="2400" dirty="0">
                <a:solidFill>
                  <a:schemeClr val="hlink"/>
                </a:solidFill>
                <a:latin typeface="Times New Roman" charset="0"/>
              </a:rPr>
              <a:t>(a)- (c) attenuation of sidelobe increases, width of main-lobe increases.</a:t>
            </a:r>
          </a:p>
        </p:txBody>
      </p:sp>
      <p:sp>
        <p:nvSpPr>
          <p:cNvPr id="186379" name="Rectangle 11">
            <a:extLst>
              <a:ext uri="{FF2B5EF4-FFF2-40B4-BE49-F238E27FC236}">
                <a16:creationId xmlns:a16="http://schemas.microsoft.com/office/drawing/2014/main" id="{D2705C3C-F9FB-0040-0EB7-7D06416CC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276" y="200025"/>
            <a:ext cx="1654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kumimoji="1" lang="en-US" altLang="ko-KR" sz="2400" dirty="0">
                <a:solidFill>
                  <a:schemeClr val="hlink"/>
                </a:solidFill>
                <a:latin typeface="Times New Roman" charset="0"/>
                <a:ea typeface="Gulim" charset="-127"/>
              </a:rPr>
              <a:t>Rectangular</a:t>
            </a:r>
            <a:endParaRPr kumimoji="1" lang="zh-CN" altLang="en-US" sz="2400" dirty="0">
              <a:solidFill>
                <a:schemeClr val="hlink"/>
              </a:solidFill>
              <a:latin typeface="Times New Roman" charset="0"/>
              <a:ea typeface="Gulim" charset="-127"/>
            </a:endParaRPr>
          </a:p>
        </p:txBody>
      </p:sp>
      <p:sp>
        <p:nvSpPr>
          <p:cNvPr id="186381" name="Rectangle 13">
            <a:extLst>
              <a:ext uri="{FF2B5EF4-FFF2-40B4-BE49-F238E27FC236}">
                <a16:creationId xmlns:a16="http://schemas.microsoft.com/office/drawing/2014/main" id="{1B632A67-F6BE-B908-BFA7-D848FC7B8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752" y="2467929"/>
            <a:ext cx="139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kumimoji="1" lang="en-US" altLang="ko-KR" sz="2400" dirty="0">
                <a:solidFill>
                  <a:schemeClr val="hlink"/>
                </a:solidFill>
              </a:rPr>
              <a:t> Hanning</a:t>
            </a:r>
            <a:endParaRPr kumimoji="1" lang="zh-CN" altLang="en-US" sz="2400" dirty="0">
              <a:solidFill>
                <a:schemeClr val="hlink"/>
              </a:solidFill>
            </a:endParaRPr>
          </a:p>
        </p:txBody>
      </p:sp>
      <p:sp>
        <p:nvSpPr>
          <p:cNvPr id="186382" name="Rectangle 14">
            <a:extLst>
              <a:ext uri="{FF2B5EF4-FFF2-40B4-BE49-F238E27FC236}">
                <a16:creationId xmlns:a16="http://schemas.microsoft.com/office/drawing/2014/main" id="{799664F5-60FD-36F1-6992-1154A0CFC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772" y="4583272"/>
            <a:ext cx="16843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kumimoji="1" lang="en-US" altLang="ko-KR" dirty="0">
                <a:solidFill>
                  <a:schemeClr val="hlink"/>
                </a:solidFill>
              </a:rPr>
              <a:t>Hamming</a:t>
            </a:r>
            <a:endParaRPr kumimoji="1" lang="zh-CN" altLang="en-US" dirty="0">
              <a:solidFill>
                <a:schemeClr val="hlink"/>
              </a:solidFill>
            </a:endParaRPr>
          </a:p>
        </p:txBody>
      </p:sp>
      <p:graphicFrame>
        <p:nvGraphicFramePr>
          <p:cNvPr id="157711" name="Object 16">
            <a:extLst>
              <a:ext uri="{FF2B5EF4-FFF2-40B4-BE49-F238E27FC236}">
                <a16:creationId xmlns:a16="http://schemas.microsoft.com/office/drawing/2014/main" id="{4159B99F-DA2E-5373-7ED0-80BEB3D4AB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249889"/>
              </p:ext>
            </p:extLst>
          </p:nvPr>
        </p:nvGraphicFramePr>
        <p:xfrm>
          <a:off x="5592764" y="4545014"/>
          <a:ext cx="3671888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19300" imgH="254000" progId="Equation.DSMT4">
                  <p:embed/>
                </p:oleObj>
              </mc:Choice>
              <mc:Fallback>
                <p:oleObj name="Equation" r:id="rId5" imgW="2019300" imgH="254000" progId="Equation.DSMT4">
                  <p:embed/>
                  <p:pic>
                    <p:nvPicPr>
                      <p:cNvPr id="157711" name="Object 16">
                        <a:extLst>
                          <a:ext uri="{FF2B5EF4-FFF2-40B4-BE49-F238E27FC236}">
                            <a16:creationId xmlns:a16="http://schemas.microsoft.com/office/drawing/2014/main" id="{4159B99F-DA2E-5373-7ED0-80BEB3D4AB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2764" y="4545014"/>
                        <a:ext cx="3671888" cy="4587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13" name="Object 18">
            <a:extLst>
              <a:ext uri="{FF2B5EF4-FFF2-40B4-BE49-F238E27FC236}">
                <a16:creationId xmlns:a16="http://schemas.microsoft.com/office/drawing/2014/main" id="{A7E92B5B-80F6-8371-5C72-805EE64161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780633"/>
              </p:ext>
            </p:extLst>
          </p:nvPr>
        </p:nvGraphicFramePr>
        <p:xfrm>
          <a:off x="5548315" y="2612231"/>
          <a:ext cx="367347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54200" imgH="254000" progId="Equation.DSMT4">
                  <p:embed/>
                </p:oleObj>
              </mc:Choice>
              <mc:Fallback>
                <p:oleObj name="Equation" r:id="rId7" imgW="1854200" imgH="254000" progId="Equation.DSMT4">
                  <p:embed/>
                  <p:pic>
                    <p:nvPicPr>
                      <p:cNvPr id="157713" name="Object 18">
                        <a:extLst>
                          <a:ext uri="{FF2B5EF4-FFF2-40B4-BE49-F238E27FC236}">
                            <a16:creationId xmlns:a16="http://schemas.microsoft.com/office/drawing/2014/main" id="{A7E92B5B-80F6-8371-5C72-805EE64161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8315" y="2612231"/>
                        <a:ext cx="3673475" cy="5000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438A0C9E-EFE5-1D96-9A8C-D483996BB9EC}"/>
              </a:ext>
            </a:extLst>
          </p:cNvPr>
          <p:cNvSpPr/>
          <p:nvPr/>
        </p:nvSpPr>
        <p:spPr>
          <a:xfrm>
            <a:off x="5492750" y="200025"/>
            <a:ext cx="674688" cy="744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B3BD1E-AA00-2D8C-2BA9-33C17CBD87D9}"/>
                  </a:ext>
                </a:extLst>
              </p:cNvPr>
              <p:cNvSpPr txBox="1"/>
              <p:nvPr/>
            </p:nvSpPr>
            <p:spPr>
              <a:xfrm>
                <a:off x="5556251" y="848149"/>
                <a:ext cx="3871913" cy="778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e>
                            <m:e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        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𝑶𝒕𝒉𝒆𝒓𝒘𝒊𝒔𝒆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B3BD1E-AA00-2D8C-2BA9-33C17CBD8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251" y="848149"/>
                <a:ext cx="3871913" cy="7788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11CC9B0-501F-6D42-46C2-282FD1BCADC4}"/>
              </a:ext>
            </a:extLst>
          </p:cNvPr>
          <p:cNvSpPr txBox="1"/>
          <p:nvPr/>
        </p:nvSpPr>
        <p:spPr>
          <a:xfrm>
            <a:off x="5672773" y="1735244"/>
            <a:ext cx="84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Fig(a)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B388D8-1EE9-F14D-3EAD-D1D8620611C7}"/>
              </a:ext>
            </a:extLst>
          </p:cNvPr>
          <p:cNvSpPr txBox="1"/>
          <p:nvPr/>
        </p:nvSpPr>
        <p:spPr>
          <a:xfrm>
            <a:off x="5662613" y="3429000"/>
            <a:ext cx="92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Fig(b)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9B4844-1559-4671-1F65-E1EEB27FA9B1}"/>
              </a:ext>
            </a:extLst>
          </p:cNvPr>
          <p:cNvSpPr txBox="1"/>
          <p:nvPr/>
        </p:nvSpPr>
        <p:spPr>
          <a:xfrm>
            <a:off x="5039360" y="6329680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Fig(c)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0467958-D717-E8DF-07B7-BFA902DCE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7100BF7-429A-1746-D4F4-F9F67579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E294FE-7402-D5A7-6469-510DF6B56EA3}"/>
                  </a:ext>
                </a:extLst>
              </p:cNvPr>
              <p:cNvSpPr txBox="1"/>
              <p:nvPr/>
            </p:nvSpPr>
            <p:spPr>
              <a:xfrm>
                <a:off x="589280" y="538480"/>
                <a:ext cx="11013440" cy="6999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Wingdings" panose="05000000000000000000" pitchFamily="2" charset="2"/>
                  <a:buChar char="q"/>
                </a:pP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Filter Design by Kaiser Window: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We know that if window shape is changed to </a:t>
                </a:r>
                <a:r>
                  <a:rPr lang="en-US" sz="2400" b="1" i="1" dirty="0"/>
                  <a:t>decrease the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side-lobe amplitude</a:t>
                </a:r>
                <a:r>
                  <a:rPr lang="en-US" sz="2400" dirty="0"/>
                  <a:t>, the </a:t>
                </a:r>
                <a:r>
                  <a:rPr lang="en-US" sz="2400" b="1" i="1" dirty="0"/>
                  <a:t>main lobe width will generally increase </a:t>
                </a:r>
                <a:r>
                  <a:rPr lang="en-US" sz="2400" dirty="0"/>
                  <a:t>( trade-off between side-lobe amplitude and main-lobe width)</a:t>
                </a:r>
                <a:r>
                  <a:rPr lang="en-US" sz="2400" b="1" i="1" dirty="0"/>
                  <a:t> </a:t>
                </a:r>
                <a:r>
                  <a:rPr lang="en-US" sz="2400" dirty="0"/>
                  <a:t>. Also, increasing the main-lobe width will decrease the order of filter or length of the filter.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In Kaiser window function, we can vary the side-lobe level with respect to main-lobe peak by varying shaping parameter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. The main-lobe width can be varied by adjusting the length of order of the window which, in turn, changes the transition width for the desired filter.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Kaiser window is defined as</a:t>
                </a:r>
              </a:p>
              <a:p>
                <a:pPr algn="just"/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400" b="1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400" b="1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𝒏</m:t>
                                                </m:r>
                                                <m:r>
                                                  <a:rPr lang="en-US" sz="2400" b="1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2400" b="1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𝜶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400" b="1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𝜶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}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skw"/>
                                            <m:ctrlPr>
                                              <a:rPr lang="en-US" sz="24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4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sup>
                                </m:s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                                  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b="1" dirty="0"/>
                  <a:t>			…..1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algn="just"/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E294FE-7402-D5A7-6469-510DF6B56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0" y="538480"/>
                <a:ext cx="11013440" cy="6999865"/>
              </a:xfrm>
              <a:prstGeom prst="rect">
                <a:avLst/>
              </a:prstGeom>
              <a:blipFill>
                <a:blip r:embed="rId2"/>
                <a:stretch>
                  <a:fillRect l="-775" t="-696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70429-54F7-39A2-03DA-11925579D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68FA0-9B4B-A695-DBCE-6543D83C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09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6E3634-799B-DB2E-378C-92FADF2D26F9}"/>
                  </a:ext>
                </a:extLst>
              </p:cNvPr>
              <p:cNvSpPr txBox="1"/>
              <p:nvPr/>
            </p:nvSpPr>
            <p:spPr>
              <a:xfrm>
                <a:off x="568960" y="528320"/>
                <a:ext cx="11064240" cy="6414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     </a:t>
                </a:r>
              </a:p>
              <a:p>
                <a:pPr algn="just"/>
                <a:r>
                  <a:rPr lang="en-US" sz="2400" dirty="0"/>
                  <a:t>			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{1−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}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skw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   0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0,                                   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Where,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.)</m:t>
                    </m:r>
                  </m:oMath>
                </a14:m>
                <a:r>
                  <a:rPr lang="en-US" sz="2400" dirty="0"/>
                  <a:t> represents the zero-order modified Bessel function of the first kind.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In contrast to the other windows, the Kaiser window has two parameters:</a:t>
                </a:r>
              </a:p>
              <a:p>
                <a:pPr marL="514350" indent="-514350" algn="just">
                  <a:buFont typeface="+mj-lt"/>
                  <a:buAutoNum type="romanLcPeriod"/>
                </a:pPr>
                <a:r>
                  <a:rPr lang="en-US" sz="2400" dirty="0"/>
                  <a:t>The length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+ 1)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514350" indent="-514350" algn="just">
                  <a:buFont typeface="+mj-lt"/>
                  <a:buAutoNum type="romanLcPeriod"/>
                </a:pPr>
                <a:r>
                  <a:rPr lang="en-US" sz="2400" dirty="0"/>
                  <a:t>A shape parameter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By varying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+ 1)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, the window length and shape can be adjusted to trade side-lobe amplitude for main-lobe width.  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algn="just"/>
                <a:endParaRPr lang="en-US" sz="2400" dirty="0"/>
              </a:p>
              <a:p>
                <a:pPr algn="just"/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6E3634-799B-DB2E-378C-92FADF2D2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60" y="528320"/>
                <a:ext cx="11064240" cy="6414385"/>
              </a:xfrm>
              <a:prstGeom prst="rect">
                <a:avLst/>
              </a:prstGeom>
              <a:blipFill>
                <a:blip r:embed="rId2"/>
                <a:stretch>
                  <a:fillRect l="-882" r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0ECEE-AF8F-BB93-D571-E8E71D66B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6834C-9177-F75E-17C3-39B38C6C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11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F2D600-4685-D6B9-25B6-8807BADD8787}"/>
                  </a:ext>
                </a:extLst>
              </p:cNvPr>
              <p:cNvSpPr txBox="1"/>
              <p:nvPr/>
            </p:nvSpPr>
            <p:spPr>
              <a:xfrm>
                <a:off x="599440" y="518160"/>
                <a:ext cx="10993120" cy="3304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modified Bessel function of the first kind is expressed by</a:t>
                </a:r>
              </a:p>
              <a:p>
                <a:pPr algn="just"/>
                <a:endParaRPr lang="en-US" sz="2400" dirty="0"/>
              </a:p>
              <a:p>
                <a:pPr algn="just"/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4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b="1" dirty="0"/>
                  <a:t>					</a:t>
                </a:r>
                <a:r>
                  <a:rPr lang="en-US" sz="2400" dirty="0"/>
                  <a:t>…..2</a:t>
                </a:r>
              </a:p>
              <a:p>
                <a:pPr algn="just"/>
                <a:endParaRPr lang="en-US" sz="2400" b="1" dirty="0"/>
              </a:p>
              <a:p>
                <a:pPr algn="just"/>
                <a:r>
                  <a:rPr lang="en-US" sz="2400" b="1" dirty="0"/>
                  <a:t>     </a:t>
                </a:r>
                <a:r>
                  <a:rPr lang="en-US" sz="2400" dirty="0"/>
                  <a:t>Or,</a:t>
                </a:r>
                <a:r>
                  <a:rPr lang="en-US" sz="2400" b="1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𝟐𝟓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!)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𝟐𝟓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!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𝟐𝟓</m:t>
                            </m:r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!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US" sz="2400" b="1" dirty="0"/>
                  <a:t>			</a:t>
                </a:r>
                <a:r>
                  <a:rPr lang="en-US" sz="2400" dirty="0"/>
                  <a:t>…..3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F2D600-4685-D6B9-25B6-8807BADD8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518160"/>
                <a:ext cx="10993120" cy="3304494"/>
              </a:xfrm>
              <a:prstGeom prst="rect">
                <a:avLst/>
              </a:prstGeom>
              <a:blipFill>
                <a:blip r:embed="rId2"/>
                <a:stretch>
                  <a:fillRect l="-721" t="-1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CB0CCD4-437D-2525-B786-B85BF827D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880" y="3163888"/>
            <a:ext cx="5506720" cy="3175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3DDC49-EC91-A247-06A2-7BE5AC08F112}"/>
                  </a:ext>
                </a:extLst>
              </p:cNvPr>
              <p:cNvSpPr txBox="1"/>
              <p:nvPr/>
            </p:nvSpPr>
            <p:spPr>
              <a:xfrm>
                <a:off x="599440" y="3271520"/>
                <a:ext cx="517144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Let the magnitude specifications of the required FIR filter be given as shown in figure. 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</a:t>
                </a:r>
                <a:r>
                  <a:rPr lang="en-US" sz="2400" b="1" i="1" dirty="0"/>
                  <a:t>ripple of the Kaiser window</a:t>
                </a:r>
                <a:r>
                  <a:rPr lang="en-US" sz="2400" dirty="0"/>
                  <a:t> is given by</a:t>
                </a:r>
              </a:p>
              <a:p>
                <a:pPr algn="just"/>
                <a:endParaRPr lang="en-US" sz="2400" dirty="0"/>
              </a:p>
              <a:p>
                <a:pPr algn="just"/>
                <a:r>
                  <a:rPr lang="en-US" sz="2400" b="1" dirty="0"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𝒎𝒊𝒏𝒊𝒎𝒖𝒎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1" i="1" dirty="0"/>
                  <a:t>  	      …..4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3DDC49-EC91-A247-06A2-7BE5AC08F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3271520"/>
                <a:ext cx="5171440" cy="3046988"/>
              </a:xfrm>
              <a:prstGeom prst="rect">
                <a:avLst/>
              </a:prstGeom>
              <a:blipFill>
                <a:blip r:embed="rId4"/>
                <a:stretch>
                  <a:fillRect l="-1531" t="-1600" r="-1767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94055-1E1C-4320-7822-F83A3093D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0283B-A932-7D4D-EA59-7686C69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81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6F1BCB-0F8E-98CF-226E-F09E8FC24345}"/>
                  </a:ext>
                </a:extLst>
              </p:cNvPr>
              <p:cNvSpPr txBox="1"/>
              <p:nvPr/>
            </p:nvSpPr>
            <p:spPr>
              <a:xfrm>
                <a:off x="568960" y="548640"/>
                <a:ext cx="11033760" cy="5084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transition width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sz="2400" dirty="0"/>
                  <a:t>  is given by</a:t>
                </a:r>
              </a:p>
              <a:p>
                <a:pPr algn="just"/>
                <a:endParaRPr lang="en-US" sz="2400" dirty="0"/>
              </a:p>
              <a:p>
                <a:pPr algn="just"/>
                <a:r>
                  <a:rPr lang="en-US" sz="2400" dirty="0"/>
                  <a:t>			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2400" b="1" dirty="0"/>
                  <a:t>					…..5</a:t>
                </a:r>
              </a:p>
              <a:p>
                <a:pPr algn="just"/>
                <a:endParaRPr lang="en-US" sz="2400" b="1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Now, </a:t>
                </a:r>
                <a:r>
                  <a:rPr lang="en-US" sz="2400" b="1" i="1" dirty="0"/>
                  <a:t>attenuation or peak approximation error</a:t>
                </a:r>
                <a:r>
                  <a:rPr lang="en-US" sz="2400" dirty="0"/>
                  <a:t> is defined as: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algn="just"/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𝟐𝟎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𝒅𝑩</m:t>
                    </m:r>
                  </m:oMath>
                </a14:m>
                <a:r>
                  <a:rPr lang="en-US" sz="2400" b="1" dirty="0"/>
                  <a:t>					…..6</a:t>
                </a:r>
              </a:p>
              <a:p>
                <a:pPr algn="just"/>
                <a:endParaRPr lang="en-US" sz="2400" b="1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To achieve prescribed values of 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400" dirty="0"/>
                  <a:t>  and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dirty="0"/>
                  <a:t> must satisfy</a:t>
                </a:r>
              </a:p>
              <a:p>
                <a:pPr algn="just"/>
                <a:endParaRPr lang="en-US" sz="2400" dirty="0"/>
              </a:p>
              <a:p>
                <a:pPr algn="just"/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𝟐𝟖𝟓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∆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400" dirty="0"/>
                  <a:t> 						…..7</a:t>
                </a:r>
              </a:p>
              <a:p>
                <a:pPr algn="just"/>
                <a:endParaRPr lang="en-US" sz="2400" dirty="0"/>
              </a:p>
              <a:p>
                <a:pPr algn="just"/>
                <a:r>
                  <a:rPr lang="en-US" sz="2400" dirty="0"/>
                  <a:t>     over a wide range of values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400" dirty="0"/>
                  <a:t>  and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6F1BCB-0F8E-98CF-226E-F09E8FC24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60" y="548640"/>
                <a:ext cx="11033760" cy="5084277"/>
              </a:xfrm>
              <a:prstGeom prst="rect">
                <a:avLst/>
              </a:prstGeom>
              <a:blipFill>
                <a:blip r:embed="rId2"/>
                <a:stretch>
                  <a:fillRect l="-718" t="-959" b="-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3BE07C-A1F7-C2EA-DE71-CCC62CD60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7FA5B-19FC-C2E9-E279-C77C2EA4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82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114776-D73C-1BA6-BF50-7FAC7ABA33F8}"/>
                  </a:ext>
                </a:extLst>
              </p:cNvPr>
              <p:cNvSpPr txBox="1"/>
              <p:nvPr/>
            </p:nvSpPr>
            <p:spPr>
              <a:xfrm>
                <a:off x="599440" y="548640"/>
                <a:ext cx="11013440" cy="6072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Kaiser determined empirically that the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(shape parameter) needed to achieve a specified value of 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400" dirty="0"/>
                  <a:t>  is given by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algn="just"/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𝟏𝟏𝟎𝟐</m:t>
                            </m:r>
                            <m:d>
                              <m:dPr>
                                <m:ctrlPr>
                                  <a:rPr lang="en-US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𝑨</m:t>
                                </m:r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𝟕</m:t>
                                </m:r>
                              </m:e>
                            </m:d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                                                       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𝟓𝟎</m:t>
                            </m:r>
                          </m:e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𝟓𝟖𝟒𝟐</m:t>
                            </m:r>
                            <m:sSup>
                              <m:sSupPr>
                                <m:ctrlPr>
                                  <a:rPr lang="en-US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𝑨</m:t>
                                </m:r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𝟐𝟏</m:t>
                                </m:r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𝟒</m:t>
                                </m:r>
                              </m:sup>
                            </m:sSup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𝟎𝟕𝟖𝟖𝟔</m:t>
                            </m:r>
                            <m:d>
                              <m:dPr>
                                <m:ctrlPr>
                                  <a:rPr lang="en-US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𝑨</m:t>
                                </m:r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𝟐𝟏</m:t>
                                </m:r>
                              </m:e>
                            </m:d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 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𝟐𝟏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𝟓𝟎</m:t>
                            </m:r>
                          </m:e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                                                                                  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𝟐𝟏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b="1" dirty="0"/>
                  <a:t>		…..8</a:t>
                </a:r>
              </a:p>
              <a:p>
                <a:pPr algn="just"/>
                <a:r>
                  <a:rPr lang="en-US" sz="2400" b="1" dirty="0"/>
                  <a:t>     </a:t>
                </a: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 , equation (1) becomes </a:t>
                </a:r>
                <a:r>
                  <a:rPr lang="en-US" sz="2400" b="1" i="1" dirty="0"/>
                  <a:t>rectangular window</a:t>
                </a:r>
                <a:r>
                  <a:rPr lang="en-US" sz="2400" dirty="0"/>
                  <a:t>.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Courier New" panose="02070309020205020404" pitchFamily="49" charset="0"/>
                  <a:buChar char="o"/>
                </a:pPr>
                <a:r>
                  <a:rPr lang="en-US" sz="2400" b="1" dirty="0">
                    <a:solidFill>
                      <a:schemeClr val="accent2"/>
                    </a:solidFill>
                  </a:rPr>
                  <a:t>Continuous Envelopes of Kaiser Windows: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Figure (a) shown below </a:t>
                </a:r>
                <a:r>
                  <a:rPr lang="en-US" sz="2400" b="1" i="1" dirty="0"/>
                  <a:t>continuous envelopes of Kaiser windows</a:t>
                </a:r>
                <a:r>
                  <a:rPr lang="en-US" sz="2400" dirty="0"/>
                  <a:t> of length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𝐌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𝟐𝟏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400" dirty="0"/>
                  <a:t>. Notice from equation (1) that the case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 reduces to the </a:t>
                </a:r>
                <a:r>
                  <a:rPr lang="en-US" sz="2400" b="1" i="1" dirty="0"/>
                  <a:t>rectangular window</a:t>
                </a:r>
                <a:r>
                  <a:rPr lang="en-US" sz="2400" dirty="0"/>
                  <a:t>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Figure (b) shows the </a:t>
                </a:r>
                <a:r>
                  <a:rPr lang="en-US" sz="2400" b="1" i="1" dirty="0"/>
                  <a:t>corresponding</a:t>
                </a:r>
                <a:r>
                  <a:rPr lang="en-US" sz="2400" b="1" dirty="0"/>
                  <a:t> </a:t>
                </a:r>
                <a:r>
                  <a:rPr lang="en-US" sz="2400" b="1" i="1" dirty="0"/>
                  <a:t>Fourier transforms of the Kaiser windows</a:t>
                </a:r>
                <a:r>
                  <a:rPr lang="en-US" sz="2400" dirty="0"/>
                  <a:t> in figure (a). 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Figure (c) shows </a:t>
                </a:r>
                <a:r>
                  <a:rPr lang="en-US" sz="2400" b="1" i="1" dirty="0"/>
                  <a:t>Fourier transforms of Kaiser windows</a:t>
                </a:r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𝒂𝒏𝒅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114776-D73C-1BA6-BF50-7FAC7ABA3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548640"/>
                <a:ext cx="11013440" cy="6072753"/>
              </a:xfrm>
              <a:prstGeom prst="rect">
                <a:avLst/>
              </a:prstGeom>
              <a:blipFill>
                <a:blip r:embed="rId2"/>
                <a:stretch>
                  <a:fillRect l="-775" t="-803" r="-885" b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8B727-30E1-B485-B7DC-AFB278EF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48F64-AF5A-2F29-58EA-9821EFB0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2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矩形 4">
            <a:extLst>
              <a:ext uri="{FF2B5EF4-FFF2-40B4-BE49-F238E27FC236}">
                <a16:creationId xmlns:a16="http://schemas.microsoft.com/office/drawing/2014/main" id="{B30077CA-1C7C-0E8F-E4D0-102F181B9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5" y="142876"/>
            <a:ext cx="8472488" cy="549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72000">
            <a:spAutoFit/>
          </a:bodyPr>
          <a:lstStyle>
            <a:lvl1pPr>
              <a:spcBef>
                <a:spcPct val="25000"/>
              </a:spcBef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1pPr>
            <a:lvl2pPr marL="742950" indent="-285750">
              <a:spcBef>
                <a:spcPct val="25000"/>
              </a:spcBef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2pPr>
            <a:lvl3pPr marL="1143000" indent="-228600">
              <a:spcBef>
                <a:spcPct val="25000"/>
              </a:spcBef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3pPr>
            <a:lvl4pPr marL="1600200" indent="-228600">
              <a:spcBef>
                <a:spcPct val="25000"/>
              </a:spcBef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ea typeface="宋体" panose="02010600030101010101" pitchFamily="2" charset="-122"/>
              </a:rPr>
              <a:t>continuous envelopes of Kaiser windows(sequences)</a:t>
            </a:r>
            <a:endParaRPr lang="zh-CN" altLang="en-US" sz="280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pSp>
        <p:nvGrpSpPr>
          <p:cNvPr id="174082" name="组合 2">
            <a:extLst>
              <a:ext uri="{FF2B5EF4-FFF2-40B4-BE49-F238E27FC236}">
                <a16:creationId xmlns:a16="http://schemas.microsoft.com/office/drawing/2014/main" id="{A343B408-9EE8-2F5C-BCE6-559686E9300D}"/>
              </a:ext>
            </a:extLst>
          </p:cNvPr>
          <p:cNvGrpSpPr>
            <a:grpSpLocks/>
          </p:cNvGrpSpPr>
          <p:nvPr/>
        </p:nvGrpSpPr>
        <p:grpSpPr bwMode="auto">
          <a:xfrm>
            <a:off x="1631950" y="543560"/>
            <a:ext cx="4319588" cy="2717800"/>
            <a:chOff x="4824413" y="224346"/>
            <a:chExt cx="4319587" cy="2716783"/>
          </a:xfrm>
        </p:grpSpPr>
        <p:pic>
          <p:nvPicPr>
            <p:cNvPr id="174108" name="Picture 10">
              <a:extLst>
                <a:ext uri="{FF2B5EF4-FFF2-40B4-BE49-F238E27FC236}">
                  <a16:creationId xmlns:a16="http://schemas.microsoft.com/office/drawing/2014/main" id="{89ACDC06-9CE6-3291-D4CC-A666C19537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4413" y="296354"/>
              <a:ext cx="4319587" cy="264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9710" name="Rectangle 14">
              <a:extLst>
                <a:ext uri="{FF2B5EF4-FFF2-40B4-BE49-F238E27FC236}">
                  <a16:creationId xmlns:a16="http://schemas.microsoft.com/office/drawing/2014/main" id="{8AF03732-3AF4-004D-7345-DEF7C8E39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0538" y="224346"/>
              <a:ext cx="539750" cy="457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kumimoji="1" lang="en-US" altLang="ko-KR" sz="2400" b="1">
                  <a:solidFill>
                    <a:srgbClr val="DA02C0"/>
                  </a:solidFill>
                  <a:latin typeface="Times New Roman" charset="0"/>
                  <a:ea typeface="Gulim" charset="-127"/>
                </a:rPr>
                <a:t>(a)</a:t>
              </a:r>
              <a:endParaRPr kumimoji="1" lang="zh-CN" altLang="en-US" sz="2400" b="1">
                <a:solidFill>
                  <a:srgbClr val="DA02C0"/>
                </a:solidFill>
                <a:latin typeface="Times New Roman" charset="0"/>
                <a:ea typeface="Gulim" charset="-127"/>
              </a:endParaRPr>
            </a:p>
          </p:txBody>
        </p:sp>
      </p:grpSp>
      <p:sp>
        <p:nvSpPr>
          <p:cNvPr id="656388" name="Text Box 4">
            <a:extLst>
              <a:ext uri="{FF2B5EF4-FFF2-40B4-BE49-F238E27FC236}">
                <a16:creationId xmlns:a16="http://schemas.microsoft.com/office/drawing/2014/main" id="{EEC62939-2358-F6B0-132C-BFF8A2F9E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363" y="5373688"/>
            <a:ext cx="3924300" cy="97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kumimoji="1" lang="en-US" altLang="zh-CN" sz="2400" dirty="0">
                <a:latin typeface="Times New Roman" charset="0"/>
              </a:rPr>
              <a:t>As </a:t>
            </a:r>
            <a:r>
              <a:rPr kumimoji="1" lang="en-US" altLang="zh-CN" sz="2400" b="1" dirty="0">
                <a:solidFill>
                  <a:schemeClr val="hlink"/>
                </a:solidFill>
                <a:latin typeface="Euclid Symbol" charset="0"/>
                <a:sym typeface="Euclid Symbol" charset="0"/>
              </a:rPr>
              <a:t>beta</a:t>
            </a:r>
            <a:r>
              <a:rPr kumimoji="1" lang="en-US" altLang="zh-CN" sz="2400" dirty="0">
                <a:solidFill>
                  <a:schemeClr val="hlink"/>
                </a:solidFill>
                <a:latin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</a:rPr>
              <a:t>increases, </a:t>
            </a:r>
            <a:r>
              <a:rPr kumimoji="1" lang="en-US" altLang="zh-CN" sz="2400" dirty="0">
                <a:solidFill>
                  <a:schemeClr val="hlink"/>
                </a:solidFill>
                <a:latin typeface="Times New Roman" charset="0"/>
              </a:rPr>
              <a:t>attenuation</a:t>
            </a:r>
            <a:r>
              <a:rPr kumimoji="1" lang="en-US" altLang="zh-CN" sz="2400" dirty="0">
                <a:latin typeface="Times New Roman" charset="0"/>
              </a:rPr>
              <a:t> of </a:t>
            </a:r>
            <a:r>
              <a:rPr kumimoji="1" lang="en-US" altLang="zh-CN" sz="2400" dirty="0">
                <a:solidFill>
                  <a:schemeClr val="hlink"/>
                </a:solidFill>
                <a:latin typeface="Times New Roman" charset="0"/>
              </a:rPr>
              <a:t>side-lobe</a:t>
            </a:r>
            <a:r>
              <a:rPr kumimoji="1" lang="en-US" altLang="zh-CN" sz="2400" dirty="0">
                <a:latin typeface="Times New Roman" charset="0"/>
              </a:rPr>
              <a:t> increases, 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charset="0"/>
              </a:rPr>
              <a:t>width of main-lobe</a:t>
            </a:r>
            <a:r>
              <a:rPr kumimoji="1" lang="en-US" altLang="zh-CN" sz="2400" dirty="0">
                <a:latin typeface="Times New Roman" charset="0"/>
              </a:rPr>
              <a:t> increases.</a:t>
            </a:r>
          </a:p>
        </p:txBody>
      </p:sp>
      <p:sp>
        <p:nvSpPr>
          <p:cNvPr id="656389" name="Text Box 5">
            <a:extLst>
              <a:ext uri="{FF2B5EF4-FFF2-40B4-BE49-F238E27FC236}">
                <a16:creationId xmlns:a16="http://schemas.microsoft.com/office/drawing/2014/main" id="{E1C95CED-41BE-B6FF-38BF-7AC988CB8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363" y="3978275"/>
            <a:ext cx="4214812" cy="97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kumimoji="1" lang="en-US" altLang="zh-CN" sz="2400" dirty="0">
                <a:latin typeface="Times New Roman" charset="0"/>
              </a:rPr>
              <a:t>As 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charset="0"/>
              </a:rPr>
              <a:t>M</a:t>
            </a:r>
            <a:r>
              <a:rPr kumimoji="1" lang="en-US" altLang="zh-CN" sz="2400" dirty="0">
                <a:solidFill>
                  <a:srgbClr val="DA02C0"/>
                </a:solidFill>
                <a:latin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</a:rPr>
              <a:t>increases, </a:t>
            </a:r>
            <a:r>
              <a:rPr kumimoji="1" lang="en-US" altLang="zh-CN" sz="2400" dirty="0">
                <a:solidFill>
                  <a:schemeClr val="hlink"/>
                </a:solidFill>
                <a:latin typeface="Times New Roman" charset="0"/>
              </a:rPr>
              <a:t>attenuation </a:t>
            </a:r>
            <a:r>
              <a:rPr kumimoji="1" lang="en-US" altLang="zh-CN" sz="2400" dirty="0">
                <a:latin typeface="Times New Roman" charset="0"/>
              </a:rPr>
              <a:t>of </a:t>
            </a:r>
            <a:r>
              <a:rPr kumimoji="1" lang="en-US" altLang="zh-CN" sz="2400" dirty="0">
                <a:solidFill>
                  <a:schemeClr val="hlink"/>
                </a:solidFill>
                <a:latin typeface="Times New Roman" charset="0"/>
              </a:rPr>
              <a:t>sidelobe</a:t>
            </a:r>
            <a:r>
              <a:rPr kumimoji="1" lang="en-US" altLang="zh-CN" sz="2400" dirty="0">
                <a:latin typeface="Times New Roman" charset="0"/>
              </a:rPr>
              <a:t> is preserved, </a:t>
            </a:r>
            <a:r>
              <a:rPr kumimoji="1" lang="en-US" altLang="zh-CN" sz="2400" b="1" dirty="0">
                <a:solidFill>
                  <a:srgbClr val="3333FF"/>
                </a:solidFill>
                <a:latin typeface="Times New Roman" charset="0"/>
              </a:rPr>
              <a:t>width of main-lobe</a:t>
            </a:r>
            <a:r>
              <a:rPr kumimoji="1" lang="en-US" altLang="zh-CN" sz="2400" dirty="0">
                <a:latin typeface="Times New Roman" charset="0"/>
              </a:rPr>
              <a:t> decreases.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B591239-A148-3A16-3CB4-B07BFF23BFB8}"/>
              </a:ext>
            </a:extLst>
          </p:cNvPr>
          <p:cNvGrpSpPr>
            <a:grpSpLocks/>
          </p:cNvGrpSpPr>
          <p:nvPr/>
        </p:nvGrpSpPr>
        <p:grpSpPr bwMode="auto">
          <a:xfrm>
            <a:off x="1546226" y="3681413"/>
            <a:ext cx="4657725" cy="2908300"/>
            <a:chOff x="94028" y="333375"/>
            <a:chExt cx="4657992" cy="2908190"/>
          </a:xfrm>
        </p:grpSpPr>
        <p:pic>
          <p:nvPicPr>
            <p:cNvPr id="199707" name="Picture 2">
              <a:extLst>
                <a:ext uri="{FF2B5EF4-FFF2-40B4-BE49-F238E27FC236}">
                  <a16:creationId xmlns:a16="http://schemas.microsoft.com/office/drawing/2014/main" id="{52434C16-7D9E-FE48-74CE-22A17FD42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28" y="333375"/>
              <a:ext cx="4657992" cy="2908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99708" name="Rectangle 15">
              <a:extLst>
                <a:ext uri="{FF2B5EF4-FFF2-40B4-BE49-F238E27FC236}">
                  <a16:creationId xmlns:a16="http://schemas.microsoft.com/office/drawing/2014/main" id="{357C6AAC-83CD-EED0-8AB8-8AD6CFD45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6820" y="380998"/>
              <a:ext cx="557244" cy="457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kumimoji="1" lang="en-US" altLang="ko-KR" sz="2400" b="1">
                  <a:solidFill>
                    <a:srgbClr val="DA02C0"/>
                  </a:solidFill>
                  <a:latin typeface="Times New Roman" charset="0"/>
                  <a:ea typeface="Gulim" charset="-127"/>
                </a:rPr>
                <a:t>(b)</a:t>
              </a:r>
              <a:endParaRPr kumimoji="1" lang="zh-CN" altLang="en-US" sz="2400" b="1">
                <a:solidFill>
                  <a:srgbClr val="DA02C0"/>
                </a:solidFill>
                <a:latin typeface="Times New Roman" charset="0"/>
                <a:ea typeface="Gulim" charset="-127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C3E5798-C462-3680-CDE5-A8B67018A8A5}"/>
              </a:ext>
            </a:extLst>
          </p:cNvPr>
          <p:cNvGrpSpPr>
            <a:grpSpLocks/>
          </p:cNvGrpSpPr>
          <p:nvPr/>
        </p:nvGrpSpPr>
        <p:grpSpPr bwMode="auto">
          <a:xfrm>
            <a:off x="6015038" y="755016"/>
            <a:ext cx="4652962" cy="2938463"/>
            <a:chOff x="35496" y="3318751"/>
            <a:chExt cx="4652941" cy="2939173"/>
          </a:xfrm>
        </p:grpSpPr>
        <p:pic>
          <p:nvPicPr>
            <p:cNvPr id="199704" name="Picture 3">
              <a:extLst>
                <a:ext uri="{FF2B5EF4-FFF2-40B4-BE49-F238E27FC236}">
                  <a16:creationId xmlns:a16="http://schemas.microsoft.com/office/drawing/2014/main" id="{A3817C41-F271-A3F6-E652-C20C8D0BF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3318751"/>
              <a:ext cx="4652941" cy="2939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99705" name="Text Box 7">
              <a:extLst>
                <a:ext uri="{FF2B5EF4-FFF2-40B4-BE49-F238E27FC236}">
                  <a16:creationId xmlns:a16="http://schemas.microsoft.com/office/drawing/2014/main" id="{C513A703-11E2-71C7-EC9C-3940535FD0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6073" y="3355273"/>
              <a:ext cx="1292219" cy="462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kumimoji="1" lang="en-US" altLang="zh-CN" sz="2400" b="1">
                  <a:solidFill>
                    <a:schemeClr val="hlink"/>
                  </a:solidFill>
                  <a:sym typeface="Euclid Symbol" charset="0"/>
                </a:rPr>
                <a:t>beta</a:t>
              </a:r>
              <a:r>
                <a:rPr kumimoji="1" lang="en-US" altLang="zh-CN" sz="2400" b="1">
                  <a:solidFill>
                    <a:schemeClr val="hlink"/>
                  </a:solidFill>
                </a:rPr>
                <a:t> </a:t>
              </a:r>
              <a:r>
                <a:rPr kumimoji="1" lang="en-US" altLang="zh-CN" sz="2400" b="1" dirty="0">
                  <a:solidFill>
                    <a:schemeClr val="hlink"/>
                  </a:solidFill>
                  <a:latin typeface="Times New Roman" charset="0"/>
                </a:rPr>
                <a:t>=6</a:t>
              </a:r>
            </a:p>
          </p:txBody>
        </p:sp>
        <p:sp>
          <p:nvSpPr>
            <p:cNvPr id="199706" name="Rectangle 16">
              <a:extLst>
                <a:ext uri="{FF2B5EF4-FFF2-40B4-BE49-F238E27FC236}">
                  <a16:creationId xmlns:a16="http://schemas.microsoft.com/office/drawing/2014/main" id="{0FFB84AD-D726-BFE1-D5FA-F48962411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863" y="3361624"/>
              <a:ext cx="522285" cy="457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r>
                <a:rPr kumimoji="1" lang="en-US" altLang="ko-KR" sz="2400" b="1">
                  <a:solidFill>
                    <a:srgbClr val="DA02C0"/>
                  </a:solidFill>
                  <a:latin typeface="Times New Roman" charset="0"/>
                  <a:ea typeface="Gulim" charset="-127"/>
                </a:rPr>
                <a:t>(c)</a:t>
              </a:r>
              <a:endParaRPr kumimoji="1" lang="zh-CN" altLang="en-US" sz="2400" b="1">
                <a:solidFill>
                  <a:srgbClr val="DA02C0"/>
                </a:solidFill>
                <a:latin typeface="Times New Roman" charset="0"/>
                <a:ea typeface="Gulim" charset="-127"/>
              </a:endParaRPr>
            </a:p>
          </p:txBody>
        </p:sp>
      </p:grpSp>
      <p:sp>
        <p:nvSpPr>
          <p:cNvPr id="199689" name="Text Box 18">
            <a:extLst>
              <a:ext uri="{FF2B5EF4-FFF2-40B4-BE49-F238E27FC236}">
                <a16:creationId xmlns:a16="http://schemas.microsoft.com/office/drawing/2014/main" id="{B57CCBB0-3038-626A-A210-B193EA59D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876" y="1628775"/>
            <a:ext cx="576263" cy="457200"/>
          </a:xfrm>
          <a:prstGeom prst="rect">
            <a:avLst/>
          </a:prstGeom>
          <a:solidFill>
            <a:srgbClr val="FF0000">
              <a:alpha val="901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kumimoji="1" lang="en-US" altLang="zh-CN" sz="2400" b="1">
                <a:solidFill>
                  <a:srgbClr val="3333FF"/>
                </a:solidFill>
                <a:latin typeface="Times New Roman" charset="0"/>
              </a:rPr>
              <a:t>         </a:t>
            </a:r>
          </a:p>
        </p:txBody>
      </p:sp>
      <p:sp>
        <p:nvSpPr>
          <p:cNvPr id="656390" name="Text Box 6">
            <a:extLst>
              <a:ext uri="{FF2B5EF4-FFF2-40B4-BE49-F238E27FC236}">
                <a16:creationId xmlns:a16="http://schemas.microsoft.com/office/drawing/2014/main" id="{2085940D-5F7C-6E84-3211-B3521CD6C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26" y="3824289"/>
            <a:ext cx="773113" cy="3698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kumimoji="1" lang="en-US" altLang="zh-CN" sz="2400" b="1">
                <a:solidFill>
                  <a:srgbClr val="FF0000"/>
                </a:solidFill>
                <a:latin typeface="Times New Roman" charset="0"/>
              </a:rPr>
              <a:t>M=20</a:t>
            </a:r>
          </a:p>
        </p:txBody>
      </p:sp>
      <p:sp>
        <p:nvSpPr>
          <p:cNvPr id="21" name="Text Box 12">
            <a:extLst>
              <a:ext uri="{FF2B5EF4-FFF2-40B4-BE49-F238E27FC236}">
                <a16:creationId xmlns:a16="http://schemas.microsoft.com/office/drawing/2014/main" id="{D95FADA9-328C-6662-9C36-DAE057DE7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3614738"/>
            <a:ext cx="41148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latinLnBrk="1" hangingPunct="1">
              <a:spcBef>
                <a:spcPct val="50000"/>
              </a:spcBef>
              <a:defRPr/>
            </a:pPr>
            <a:r>
              <a:rPr kumimoji="1" lang="en-US" altLang="ko-KR" sz="2400">
                <a:solidFill>
                  <a:srgbClr val="DA02C0"/>
                </a:solidFill>
                <a:latin typeface="Times New Roman" charset="0"/>
                <a:ea typeface="Gulim" charset="-127"/>
              </a:rPr>
              <a:t>(c)</a:t>
            </a:r>
            <a:r>
              <a:rPr kumimoji="1" lang="en-US" altLang="ko-KR" sz="2400">
                <a:solidFill>
                  <a:srgbClr val="FF00FF"/>
                </a:solidFill>
                <a:latin typeface="Times New Roman" charset="0"/>
                <a:ea typeface="Gulim" charset="-127"/>
              </a:rPr>
              <a:t> </a:t>
            </a:r>
            <a:r>
              <a:rPr kumimoji="1" lang="en-US" altLang="ko-KR" sz="2400">
                <a:solidFill>
                  <a:srgbClr val="3333FF"/>
                </a:solidFill>
                <a:latin typeface="Times New Roman" charset="0"/>
                <a:ea typeface="Gulim" charset="-127"/>
              </a:rPr>
              <a:t>beta=6</a:t>
            </a:r>
            <a:r>
              <a:rPr kumimoji="1" lang="en-US" altLang="ko-KR" sz="2400">
                <a:latin typeface="Times New Roman" charset="0"/>
                <a:ea typeface="Gulim" charset="-127"/>
              </a:rPr>
              <a:t>, </a:t>
            </a:r>
            <a:r>
              <a:rPr kumimoji="1" lang="en-US" altLang="ko-KR" sz="2400">
                <a:solidFill>
                  <a:srgbClr val="FF0000"/>
                </a:solidFill>
                <a:latin typeface="Times New Roman" charset="0"/>
                <a:ea typeface="Gulim" charset="-127"/>
              </a:rPr>
              <a:t>M=10, 20, 40</a:t>
            </a:r>
          </a:p>
        </p:txBody>
      </p:sp>
      <p:sp>
        <p:nvSpPr>
          <p:cNvPr id="22" name="Text Box 12">
            <a:extLst>
              <a:ext uri="{FF2B5EF4-FFF2-40B4-BE49-F238E27FC236}">
                <a16:creationId xmlns:a16="http://schemas.microsoft.com/office/drawing/2014/main" id="{FCB704B1-3EF6-9D08-23EB-BC6152D05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5388" y="4941889"/>
            <a:ext cx="41148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latinLnBrk="1" hangingPunct="1">
              <a:spcBef>
                <a:spcPct val="50000"/>
              </a:spcBef>
              <a:defRPr/>
            </a:pPr>
            <a:r>
              <a:rPr kumimoji="1" lang="en-US" altLang="ko-KR" sz="2400">
                <a:solidFill>
                  <a:srgbClr val="DA02C0"/>
                </a:solidFill>
                <a:latin typeface="Times New Roman" charset="0"/>
                <a:ea typeface="Gulim" charset="-127"/>
              </a:rPr>
              <a:t>(b)</a:t>
            </a:r>
            <a:r>
              <a:rPr kumimoji="1" lang="en-US" altLang="ko-KR" sz="2400">
                <a:latin typeface="Times New Roman" charset="0"/>
                <a:ea typeface="Gulim" charset="-127"/>
              </a:rPr>
              <a:t> Frequency spectrum, </a:t>
            </a:r>
            <a:r>
              <a:rPr kumimoji="1" lang="en-US" altLang="ko-KR" sz="2400">
                <a:solidFill>
                  <a:srgbClr val="FF0000"/>
                </a:solidFill>
                <a:latin typeface="Times New Roman" charset="0"/>
                <a:ea typeface="Gulim" charset="-127"/>
              </a:rPr>
              <a:t>M=20</a:t>
            </a:r>
            <a:r>
              <a:rPr kumimoji="1" lang="en-US" altLang="ko-KR" sz="2400">
                <a:latin typeface="Times New Roman" charset="0"/>
                <a:ea typeface="Gulim" charset="-127"/>
              </a:rPr>
              <a:t>, </a:t>
            </a:r>
          </a:p>
        </p:txBody>
      </p:sp>
      <p:sp>
        <p:nvSpPr>
          <p:cNvPr id="656396" name="Text Box 12">
            <a:extLst>
              <a:ext uri="{FF2B5EF4-FFF2-40B4-BE49-F238E27FC236}">
                <a16:creationId xmlns:a16="http://schemas.microsoft.com/office/drawing/2014/main" id="{6A3700F8-6F04-1190-AFF9-B51341BD7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7238" y="3176588"/>
            <a:ext cx="357981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宋体" charset="-122"/>
              </a:defRPr>
            </a:lvl9pPr>
          </a:lstStyle>
          <a:p>
            <a:pPr eaLnBrk="1" latinLnBrk="1" hangingPunct="1">
              <a:spcBef>
                <a:spcPct val="50000"/>
              </a:spcBef>
              <a:defRPr/>
            </a:pPr>
            <a:r>
              <a:rPr kumimoji="1" lang="en-US" altLang="ko-KR" sz="2400">
                <a:solidFill>
                  <a:srgbClr val="DA02C0"/>
                </a:solidFill>
                <a:latin typeface="Times New Roman" charset="0"/>
                <a:ea typeface="Gulim" charset="-127"/>
              </a:rPr>
              <a:t>(a)</a:t>
            </a:r>
            <a:r>
              <a:rPr kumimoji="1" lang="en-US" altLang="ko-KR" sz="2400">
                <a:latin typeface="Times New Roman" charset="0"/>
                <a:ea typeface="Gulim" charset="-127"/>
              </a:rPr>
              <a:t> </a:t>
            </a:r>
            <a:r>
              <a:rPr kumimoji="1" lang="en-US" altLang="ko-KR" sz="2400">
                <a:solidFill>
                  <a:srgbClr val="3333FF"/>
                </a:solidFill>
                <a:latin typeface="Times New Roman" charset="0"/>
                <a:ea typeface="Gulim" charset="-127"/>
              </a:rPr>
              <a:t>Window shape, </a:t>
            </a:r>
            <a:r>
              <a:rPr kumimoji="1" lang="en-US" altLang="ko-KR" sz="2400">
                <a:solidFill>
                  <a:srgbClr val="FF0000"/>
                </a:solidFill>
                <a:latin typeface="Times New Roman" charset="0"/>
                <a:ea typeface="Gulim" charset="-127"/>
              </a:rPr>
              <a:t>M=20</a:t>
            </a:r>
          </a:p>
        </p:txBody>
      </p:sp>
      <p:sp>
        <p:nvSpPr>
          <p:cNvPr id="6" name="左箭头 5">
            <a:extLst>
              <a:ext uri="{FF2B5EF4-FFF2-40B4-BE49-F238E27FC236}">
                <a16:creationId xmlns:a16="http://schemas.microsoft.com/office/drawing/2014/main" id="{1246B45E-9CE1-F307-B804-9782309AA650}"/>
              </a:ext>
            </a:extLst>
          </p:cNvPr>
          <p:cNvSpPr/>
          <p:nvPr/>
        </p:nvSpPr>
        <p:spPr>
          <a:xfrm>
            <a:off x="6203951" y="5337176"/>
            <a:ext cx="252413" cy="3603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" name="上箭头 6">
            <a:extLst>
              <a:ext uri="{FF2B5EF4-FFF2-40B4-BE49-F238E27FC236}">
                <a16:creationId xmlns:a16="http://schemas.microsoft.com/office/drawing/2014/main" id="{B12366BA-C5A0-FD05-FD88-0CA446F881F3}"/>
              </a:ext>
            </a:extLst>
          </p:cNvPr>
          <p:cNvSpPr/>
          <p:nvPr/>
        </p:nvSpPr>
        <p:spPr>
          <a:xfrm>
            <a:off x="6765925" y="3408363"/>
            <a:ext cx="446088" cy="273050"/>
          </a:xfrm>
          <a:prstGeom prst="upArrow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4" name="Text Box 6">
            <a:extLst>
              <a:ext uri="{FF2B5EF4-FFF2-40B4-BE49-F238E27FC236}">
                <a16:creationId xmlns:a16="http://schemas.microsoft.com/office/drawing/2014/main" id="{768FBC61-EF3C-D9DB-F38C-2A54B95F7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1" y="1104901"/>
            <a:ext cx="644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5000"/>
              </a:spcBef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1pPr>
            <a:lvl2pPr marL="742950" indent="-285750">
              <a:spcBef>
                <a:spcPct val="25000"/>
              </a:spcBef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2pPr>
            <a:lvl3pPr marL="1143000" indent="-228600">
              <a:spcBef>
                <a:spcPct val="25000"/>
              </a:spcBef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3pPr>
            <a:lvl4pPr marL="1600200" indent="-228600">
              <a:spcBef>
                <a:spcPct val="25000"/>
              </a:spcBef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M=20</a:t>
            </a:r>
          </a:p>
        </p:txBody>
      </p:sp>
      <p:sp>
        <p:nvSpPr>
          <p:cNvPr id="25" name="Text Box 6">
            <a:extLst>
              <a:ext uri="{FF2B5EF4-FFF2-40B4-BE49-F238E27FC236}">
                <a16:creationId xmlns:a16="http://schemas.microsoft.com/office/drawing/2014/main" id="{E547763E-8D30-5A5D-983E-418B38A73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3989" y="1338264"/>
            <a:ext cx="644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5000"/>
              </a:spcBef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1pPr>
            <a:lvl2pPr marL="742950" indent="-285750">
              <a:spcBef>
                <a:spcPct val="25000"/>
              </a:spcBef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2pPr>
            <a:lvl3pPr marL="1143000" indent="-228600">
              <a:spcBef>
                <a:spcPct val="25000"/>
              </a:spcBef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3pPr>
            <a:lvl4pPr marL="1600200" indent="-228600">
              <a:spcBef>
                <a:spcPct val="25000"/>
              </a:spcBef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M=10</a:t>
            </a:r>
          </a:p>
        </p:txBody>
      </p:sp>
      <p:sp>
        <p:nvSpPr>
          <p:cNvPr id="26" name="Text Box 6">
            <a:extLst>
              <a:ext uri="{FF2B5EF4-FFF2-40B4-BE49-F238E27FC236}">
                <a16:creationId xmlns:a16="http://schemas.microsoft.com/office/drawing/2014/main" id="{EE33687F-46D7-6ECE-4CFC-22FD7E9D8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851" y="1492251"/>
            <a:ext cx="644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5000"/>
              </a:spcBef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1pPr>
            <a:lvl2pPr marL="742950" indent="-285750">
              <a:spcBef>
                <a:spcPct val="25000"/>
              </a:spcBef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2pPr>
            <a:lvl3pPr marL="1143000" indent="-228600">
              <a:spcBef>
                <a:spcPct val="25000"/>
              </a:spcBef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3pPr>
            <a:lvl4pPr marL="1600200" indent="-228600">
              <a:spcBef>
                <a:spcPct val="25000"/>
              </a:spcBef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4pPr>
            <a:lvl5pPr marL="2057400" indent="-228600">
              <a:spcBef>
                <a:spcPct val="25000"/>
              </a:spcBef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u"/>
              <a:defRPr sz="3600">
                <a:solidFill>
                  <a:schemeClr val="tx1"/>
                </a:solidFill>
                <a:latin typeface="Tahoma" panose="020B0604030504040204" pitchFamily="34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M=40</a:t>
            </a:r>
          </a:p>
        </p:txBody>
      </p:sp>
      <p:sp>
        <p:nvSpPr>
          <p:cNvPr id="27" name="Text Box 7">
            <a:extLst>
              <a:ext uri="{FF2B5EF4-FFF2-40B4-BE49-F238E27FC236}">
                <a16:creationId xmlns:a16="http://schemas.microsoft.com/office/drawing/2014/main" id="{01509B93-8609-D166-C77C-6F795FDC1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125" y="5516563"/>
            <a:ext cx="7631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1600" b="1" spc="-150" dirty="0">
                <a:solidFill>
                  <a:schemeClr val="hlink"/>
                </a:solidFill>
                <a:sym typeface="Euclid Symbol" pitchFamily="18" charset="2"/>
              </a:rPr>
              <a:t>beta</a:t>
            </a:r>
            <a:r>
              <a:rPr kumimoji="1" lang="en-US" altLang="zh-CN" sz="2000" b="1" spc="-150" dirty="0">
                <a:solidFill>
                  <a:schemeClr val="hlink"/>
                </a:solidFill>
              </a:rPr>
              <a:t> </a:t>
            </a:r>
            <a:r>
              <a:rPr kumimoji="1" lang="en-US" altLang="zh-CN" sz="2000" b="1" spc="-150" dirty="0">
                <a:solidFill>
                  <a:schemeClr val="hlink"/>
                </a:solidFill>
                <a:latin typeface="Times New Roman" pitchFamily="18" charset="0"/>
              </a:rPr>
              <a:t>=6</a:t>
            </a:r>
          </a:p>
        </p:txBody>
      </p:sp>
      <p:sp>
        <p:nvSpPr>
          <p:cNvPr id="28" name="Text Box 7">
            <a:extLst>
              <a:ext uri="{FF2B5EF4-FFF2-40B4-BE49-F238E27FC236}">
                <a16:creationId xmlns:a16="http://schemas.microsoft.com/office/drawing/2014/main" id="{B3446ABD-C647-A2FB-DBC0-DE099D6E1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8" y="4933950"/>
            <a:ext cx="7631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1600" b="1" spc="-150" dirty="0">
                <a:solidFill>
                  <a:schemeClr val="hlink"/>
                </a:solidFill>
                <a:sym typeface="Euclid Symbol" pitchFamily="18" charset="2"/>
              </a:rPr>
              <a:t>beta</a:t>
            </a:r>
            <a:r>
              <a:rPr kumimoji="1" lang="en-US" altLang="zh-CN" sz="2000" b="1" spc="-150" dirty="0">
                <a:solidFill>
                  <a:schemeClr val="hlink"/>
                </a:solidFill>
              </a:rPr>
              <a:t> </a:t>
            </a:r>
            <a:r>
              <a:rPr kumimoji="1" lang="en-US" altLang="zh-CN" sz="2000" b="1" spc="-150" dirty="0">
                <a:solidFill>
                  <a:schemeClr val="hlink"/>
                </a:solidFill>
                <a:latin typeface="Times New Roman" pitchFamily="18" charset="0"/>
              </a:rPr>
              <a:t>=3</a:t>
            </a:r>
          </a:p>
        </p:txBody>
      </p:sp>
      <p:sp>
        <p:nvSpPr>
          <p:cNvPr id="29" name="Text Box 7">
            <a:extLst>
              <a:ext uri="{FF2B5EF4-FFF2-40B4-BE49-F238E27FC236}">
                <a16:creationId xmlns:a16="http://schemas.microsoft.com/office/drawing/2014/main" id="{8AF62772-4D22-2AA8-A353-7B5344A99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1" y="4468813"/>
            <a:ext cx="7519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1600" b="1" spc="-150" dirty="0">
                <a:solidFill>
                  <a:schemeClr val="hlink"/>
                </a:solidFill>
                <a:sym typeface="Euclid Symbol" pitchFamily="18" charset="2"/>
              </a:rPr>
              <a:t>beta</a:t>
            </a:r>
            <a:r>
              <a:rPr kumimoji="1" lang="en-US" altLang="zh-CN" sz="1600" b="1" spc="-150" dirty="0">
                <a:solidFill>
                  <a:schemeClr val="hlink"/>
                </a:solidFill>
              </a:rPr>
              <a:t> </a:t>
            </a:r>
            <a:r>
              <a:rPr kumimoji="1" lang="en-US" altLang="zh-CN" sz="2000" b="1" spc="-150" dirty="0">
                <a:solidFill>
                  <a:schemeClr val="hlink"/>
                </a:solidFill>
                <a:latin typeface="Times New Roman" pitchFamily="18" charset="0"/>
              </a:rPr>
              <a:t>=0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460C44-1B8B-A61C-C2CB-2D142D222021}"/>
              </a:ext>
            </a:extLst>
          </p:cNvPr>
          <p:cNvSpPr/>
          <p:nvPr/>
        </p:nvSpPr>
        <p:spPr>
          <a:xfrm>
            <a:off x="6329363" y="3727450"/>
            <a:ext cx="4195762" cy="12065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532D34-C91B-93AB-A6C7-2FCE9010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47D64-603D-5E87-D7A7-E4D7A64F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6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5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5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5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388" grpId="0"/>
      <p:bldP spid="656389" grpId="0"/>
      <p:bldP spid="656390" grpId="0" animBg="1"/>
      <p:bldP spid="21" grpId="0" build="p"/>
      <p:bldP spid="22" grpId="0" build="p"/>
      <p:bldP spid="656396" grpId="0" build="p"/>
      <p:bldP spid="6" grpId="0" animBg="1"/>
      <p:bldP spid="7" grpId="0" animBg="1"/>
      <p:bldP spid="24" grpId="0"/>
      <p:bldP spid="25" grpId="0"/>
      <p:bldP spid="26" grpId="0"/>
      <p:bldP spid="27" grpId="0"/>
      <p:bldP spid="28" grpId="0"/>
      <p:bldP spid="29" grpId="0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694BE-69C7-AE22-9A62-22200A74D43E}"/>
                  </a:ext>
                </a:extLst>
              </p:cNvPr>
              <p:cNvSpPr txBox="1"/>
              <p:nvPr/>
            </p:nvSpPr>
            <p:spPr>
              <a:xfrm>
                <a:off x="579120" y="528320"/>
                <a:ext cx="110236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If the </a:t>
                </a:r>
                <a:r>
                  <a:rPr lang="en-US" sz="2400" b="1" i="1" dirty="0"/>
                  <a:t>window is tapered more</a:t>
                </a:r>
                <a:r>
                  <a:rPr lang="en-US" sz="2400" dirty="0"/>
                  <a:t>, the </a:t>
                </a:r>
                <a:r>
                  <a:rPr lang="en-US" sz="2400" b="1" i="1" dirty="0"/>
                  <a:t>side lobes of the Fourier transform become smaller, but the main lobe becomes wider</a:t>
                </a:r>
                <a:r>
                  <a:rPr lang="en-US" sz="2400" dirty="0"/>
                  <a:t>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 Figure (c) shows that increasing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dirty="0"/>
                  <a:t> while holding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400" dirty="0"/>
                  <a:t>  constant causes the </a:t>
                </a:r>
                <a:r>
                  <a:rPr lang="en-US" sz="2400" b="1" i="1" dirty="0"/>
                  <a:t>main lobe to decrease in width</a:t>
                </a:r>
                <a:r>
                  <a:rPr lang="en-US" sz="2400" dirty="0"/>
                  <a:t>, but it </a:t>
                </a:r>
                <a:r>
                  <a:rPr lang="en-US" sz="2400" b="1" i="1" dirty="0"/>
                  <a:t>does not affect the peak amplitude of the side lobes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694BE-69C7-AE22-9A62-22200A74D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528320"/>
                <a:ext cx="11023600" cy="1569660"/>
              </a:xfrm>
              <a:prstGeom prst="rect">
                <a:avLst/>
              </a:prstGeom>
              <a:blipFill>
                <a:blip r:embed="rId2"/>
                <a:stretch>
                  <a:fillRect l="-719" t="-3113" r="-830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D49C17-B6E1-EF1B-0BDB-93040967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6920D8-5CD7-D4DC-7668-01E083E8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43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159772-698F-CA67-ADE9-C52B6DB10FAE}"/>
                  </a:ext>
                </a:extLst>
              </p:cNvPr>
              <p:cNvSpPr txBox="1"/>
              <p:nvPr/>
            </p:nvSpPr>
            <p:spPr>
              <a:xfrm>
                <a:off x="579120" y="518160"/>
                <a:ext cx="11023600" cy="6326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Courier New" panose="02070309020205020404" pitchFamily="49" charset="0"/>
                  <a:buChar char="o"/>
                </a:pPr>
                <a:r>
                  <a:rPr lang="en-US" sz="2400" b="1" dirty="0"/>
                  <a:t>Examples: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sz="2400" b="1" dirty="0"/>
                  <a:t> Design the symmetric FIR lowpass filter for which desired response is expressed as</a:t>
                </a:r>
              </a:p>
              <a:p>
                <a:pPr algn="just"/>
                <a:r>
                  <a:rPr lang="en-US" sz="2400" b="1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𝝎𝝉</m:t>
                                </m:r>
                              </m:sup>
                            </m:s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        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𝑶𝒕𝒉𝒆𝒓𝒘𝒊𝒔𝒆</m:t>
                            </m:r>
                          </m:e>
                        </m:eqArr>
                      </m:e>
                    </m:d>
                  </m:oMath>
                </a14:m>
                <a:endParaRPr lang="en-US" sz="2400" b="1" dirty="0"/>
              </a:p>
              <a:p>
                <a:pPr algn="just"/>
                <a:r>
                  <a:rPr lang="en-US" sz="2400" b="1" dirty="0"/>
                  <a:t>    The length of the filter should be  7  and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𝒓𝒂𝒅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𝒔𝒂𝒎𝒑𝒍𝒆</m:t>
                    </m:r>
                  </m:oMath>
                </a14:m>
                <a:r>
                  <a:rPr lang="en-US" sz="2400" b="1" dirty="0"/>
                  <a:t>. Use  rectangular</a:t>
                </a:r>
              </a:p>
              <a:p>
                <a:pPr algn="just"/>
                <a:r>
                  <a:rPr lang="en-US" sz="2400" b="1" dirty="0"/>
                  <a:t>     window.</a:t>
                </a:r>
              </a:p>
              <a:p>
                <a:pPr marL="342900" indent="-342900" algn="just">
                  <a:buFont typeface="Courier New" panose="02070309020205020404" pitchFamily="49" charset="0"/>
                  <a:buChar char="o"/>
                </a:pPr>
                <a:r>
                  <a:rPr lang="en-US" sz="2400" b="1" dirty="0"/>
                  <a:t>Solution: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Given,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𝜔𝜏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0,       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     Length of filter, 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US" sz="2400" b="1" dirty="0"/>
              </a:p>
              <a:p>
                <a:pPr algn="just"/>
                <a:r>
                  <a:rPr lang="en-US" sz="2400" dirty="0"/>
                  <a:t>     Cutoff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𝑠𝑎𝑚𝑝𝑙𝑒</m:t>
                    </m:r>
                  </m:oMath>
                </a14:m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</m:oMath>
                </a14:m>
                <a:r>
                  <a:rPr lang="en-US" sz="2400" b="1" dirty="0"/>
                  <a:t>: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desired unit impulse response (unit sample response) is given by</a:t>
                </a:r>
              </a:p>
              <a:p>
                <a:pPr algn="just"/>
                <a:r>
                  <a:rPr lang="en-US" sz="2400" dirty="0"/>
                  <a:t>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400" dirty="0"/>
              </a:p>
              <a:p>
                <a:pPr algn="just"/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159772-698F-CA67-ADE9-C52B6DB10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518160"/>
                <a:ext cx="11023600" cy="6326155"/>
              </a:xfrm>
              <a:prstGeom prst="rect">
                <a:avLst/>
              </a:prstGeom>
              <a:blipFill>
                <a:blip r:embed="rId2"/>
                <a:stretch>
                  <a:fillRect l="-885" t="-771" r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526D2D-BFCC-53B8-0506-7068C14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F84EE-2E14-E6D2-78F8-59E5AC74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89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88E045-7A41-A6B0-0FA9-3C029C5F0113}"/>
              </a:ext>
            </a:extLst>
          </p:cNvPr>
          <p:cNvSpPr txBox="1"/>
          <p:nvPr/>
        </p:nvSpPr>
        <p:spPr>
          <a:xfrm>
            <a:off x="589280" y="599440"/>
            <a:ext cx="110134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3"/>
            </a:pPr>
            <a:r>
              <a:rPr lang="en-US" sz="2400" b="1" dirty="0">
                <a:solidFill>
                  <a:schemeClr val="accent1"/>
                </a:solidFill>
              </a:rPr>
              <a:t>Advantages of FIR Filters Over IIR Filters: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/>
              <a:t>FIR filters have the following advantages over IIR filters:</a:t>
            </a:r>
          </a:p>
          <a:p>
            <a:pPr algn="just"/>
            <a:endParaRPr lang="en-US" sz="2400" dirty="0"/>
          </a:p>
          <a:p>
            <a:pPr marL="457200" indent="-457200" algn="just">
              <a:buFont typeface="+mj-lt"/>
              <a:buAutoNum type="alphaLcPeriod"/>
            </a:pPr>
            <a:r>
              <a:rPr lang="en-US" sz="2400" dirty="0"/>
              <a:t>They can have </a:t>
            </a:r>
            <a:r>
              <a:rPr lang="en-US" sz="2400" b="1" i="1" dirty="0"/>
              <a:t>exactly linear phase</a:t>
            </a:r>
            <a:r>
              <a:rPr lang="en-US" sz="2400" dirty="0"/>
              <a:t>, a characteristic which is very </a:t>
            </a:r>
            <a:r>
              <a:rPr lang="en-US" sz="2400" b="1" i="1" dirty="0"/>
              <a:t>useful in speech signal processing</a:t>
            </a:r>
            <a:r>
              <a:rPr lang="en-US" sz="2400" dirty="0"/>
              <a:t>.</a:t>
            </a:r>
          </a:p>
          <a:p>
            <a:pPr marL="457200" indent="-457200" algn="just">
              <a:buFont typeface="+mj-lt"/>
              <a:buAutoNum type="alphaLcPeriod"/>
            </a:pPr>
            <a:r>
              <a:rPr lang="en-US" sz="2400" dirty="0"/>
              <a:t>Since, the </a:t>
            </a:r>
            <a:r>
              <a:rPr lang="en-US" sz="2400" b="1" i="1" dirty="0"/>
              <a:t>poles are at origin</a:t>
            </a:r>
            <a:r>
              <a:rPr lang="en-US" sz="2400" dirty="0"/>
              <a:t>, FIR filters are always </a:t>
            </a:r>
            <a:r>
              <a:rPr lang="en-US" sz="2400" b="1" i="1" dirty="0"/>
              <a:t>stable</a:t>
            </a:r>
            <a:r>
              <a:rPr lang="en-US" sz="2400" dirty="0"/>
              <a:t>.</a:t>
            </a:r>
          </a:p>
          <a:p>
            <a:pPr marL="457200" indent="-457200" algn="just">
              <a:buFont typeface="+mj-lt"/>
              <a:buAutoNum type="alphaLcPeriod"/>
            </a:pPr>
            <a:r>
              <a:rPr lang="en-US" sz="2400" dirty="0"/>
              <a:t>The </a:t>
            </a:r>
            <a:r>
              <a:rPr lang="en-US" sz="2400" b="1" i="1" dirty="0"/>
              <a:t>design methods are generally linear</a:t>
            </a:r>
            <a:r>
              <a:rPr lang="en-US" sz="2400" dirty="0"/>
              <a:t>.</a:t>
            </a:r>
          </a:p>
          <a:p>
            <a:pPr marL="457200" indent="-457200" algn="just">
              <a:buFont typeface="+mj-lt"/>
              <a:buAutoNum type="alphaLcPeriod"/>
            </a:pPr>
            <a:r>
              <a:rPr lang="en-US" sz="2400" dirty="0"/>
              <a:t>They can be </a:t>
            </a:r>
            <a:r>
              <a:rPr lang="en-US" sz="2400" b="1" i="1" dirty="0"/>
              <a:t>realized efficiently in hardware</a:t>
            </a:r>
            <a:r>
              <a:rPr lang="en-US" sz="2400" dirty="0"/>
              <a:t>.</a:t>
            </a:r>
          </a:p>
          <a:p>
            <a:pPr marL="457200" indent="-457200" algn="just">
              <a:buFont typeface="+mj-lt"/>
              <a:buAutoNum type="alphaLcPeriod"/>
            </a:pPr>
            <a:r>
              <a:rPr lang="en-US" sz="2400" dirty="0"/>
              <a:t>The filters s</a:t>
            </a:r>
            <a:r>
              <a:rPr lang="en-US" sz="2400" b="1" i="1" dirty="0"/>
              <a:t>tart-up transients have finite-duration</a:t>
            </a:r>
            <a:r>
              <a:rPr lang="en-US" sz="2400" dirty="0"/>
              <a:t> in FIR filters.</a:t>
            </a:r>
          </a:p>
          <a:p>
            <a:pPr marL="457200" indent="-457200" algn="just">
              <a:buFont typeface="+mj-lt"/>
              <a:buAutoNum type="alphaLcPeriod"/>
            </a:pPr>
            <a:r>
              <a:rPr lang="en-US" sz="2400" b="1" dirty="0"/>
              <a:t>Quantization error is less</a:t>
            </a:r>
            <a:r>
              <a:rPr lang="en-US" sz="2400" dirty="0"/>
              <a:t> in FIR filters.</a:t>
            </a:r>
          </a:p>
          <a:p>
            <a:pPr marL="457200" indent="-457200" algn="just">
              <a:buFont typeface="+mj-lt"/>
              <a:buAutoNum type="alphaLcPeriod"/>
            </a:pPr>
            <a:r>
              <a:rPr lang="en-US" sz="2400" b="1" dirty="0"/>
              <a:t>Non-recursive FIR filters</a:t>
            </a:r>
            <a:r>
              <a:rPr lang="en-US" sz="2400" dirty="0"/>
              <a:t> </a:t>
            </a:r>
            <a:r>
              <a:rPr lang="en-US" sz="2400" b="1" i="1" dirty="0"/>
              <a:t>have small round-off noise</a:t>
            </a:r>
            <a:r>
              <a:rPr lang="en-US" sz="2400" dirty="0"/>
              <a:t> than IIR filters.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1D63B-6A7B-5B0F-BB17-0C8955D0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130B6-7226-4FF3-2EB1-B605AE3A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17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66255A-6EAD-1689-10EF-93709F1B9099}"/>
                  </a:ext>
                </a:extLst>
              </p:cNvPr>
              <p:cNvSpPr txBox="1"/>
              <p:nvPr/>
            </p:nvSpPr>
            <p:spPr>
              <a:xfrm>
                <a:off x="579120" y="548640"/>
                <a:ext cx="11043920" cy="5244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     Or,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𝜔𝜏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400" dirty="0"/>
              </a:p>
              <a:p>
                <a:pPr algn="just"/>
                <a:endParaRPr lang="en-US" sz="2400" dirty="0"/>
              </a:p>
              <a:p>
                <a:pPr algn="just"/>
                <a:r>
                  <a:rPr lang="en-US" sz="24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algn="just"/>
                <a:endParaRPr lang="en-US" sz="2400" dirty="0"/>
              </a:p>
              <a:p>
                <a:pPr algn="just"/>
                <a:r>
                  <a:rPr lang="en-US" sz="2400" dirty="0"/>
                  <a:t>		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b="1" dirty="0"/>
                  <a:t> ,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endParaRPr lang="en-US" sz="2400" b="1" dirty="0"/>
              </a:p>
              <a:p>
                <a:pPr algn="just"/>
                <a:endParaRPr lang="en-US" sz="2400" b="1" dirty="0"/>
              </a:p>
              <a:p>
                <a:pPr algn="just"/>
                <a:r>
                  <a:rPr lang="en-US" sz="2400" b="1" dirty="0"/>
                  <a:t>     </a:t>
                </a:r>
                <a:r>
                  <a:rPr lang="en-US" sz="2400" dirty="0"/>
                  <a:t>For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algn="just"/>
                <a:endParaRPr lang="en-US" sz="2400" b="1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Therefore,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𝐬𝐢𝐧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𝝉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𝝉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m:rPr>
                                <m:nor/>
                              </m:rPr>
                              <a:rPr lang="en-US" sz="2400" b="1" dirty="0"/>
                              <m:t> , 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den>
                            </m:f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          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66255A-6EAD-1689-10EF-93709F1B9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548640"/>
                <a:ext cx="11043920" cy="5244064"/>
              </a:xfrm>
              <a:prstGeom prst="rect">
                <a:avLst/>
              </a:prstGeom>
              <a:blipFill>
                <a:blip r:embed="rId2"/>
                <a:stretch>
                  <a:fillRect l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B51D7D-96C2-BE4D-1CF4-DB94AEEE6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2EB52-533C-4B79-369E-B89EB8E0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05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C8C00B-401F-5F06-0DBB-315274CF8753}"/>
                  </a:ext>
                </a:extLst>
              </p:cNvPr>
              <p:cNvSpPr txBox="1"/>
              <p:nvPr/>
            </p:nvSpPr>
            <p:spPr>
              <a:xfrm>
                <a:off x="579120" y="518160"/>
                <a:ext cx="11013440" cy="5701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Determination of the value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1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given filter is symmetric, then we have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algn="just"/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Also we know the impulse response of the filter is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algn="just"/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     then we can write,</a:t>
                </a:r>
              </a:p>
              <a:p>
                <a:pPr algn="just"/>
                <a:r>
                  <a:rPr lang="en-US" sz="2400" dirty="0"/>
                  <a:t>			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Or,			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		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     Above condition is satisfied if </a:t>
                </a:r>
              </a:p>
              <a:p>
                <a:pPr algn="just"/>
                <a:r>
                  <a:rPr lang="en-US" sz="2400" dirty="0"/>
                  <a:t>		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     Therefore,			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2400" dirty="0"/>
                  <a:t>	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C8C00B-401F-5F06-0DBB-315274CF8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518160"/>
                <a:ext cx="11013440" cy="5701048"/>
              </a:xfrm>
              <a:prstGeom prst="rect">
                <a:avLst/>
              </a:prstGeom>
              <a:blipFill>
                <a:blip r:embed="rId2"/>
                <a:stretch>
                  <a:fillRect l="-719" t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F7E3ED-19BC-CE0F-EB24-10114B508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BC91C-59FF-D332-281C-CD26C4829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15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5564C2-C449-4EAA-47D4-5EF7E4424E6F}"/>
                  </a:ext>
                </a:extLst>
              </p:cNvPr>
              <p:cNvSpPr txBox="1"/>
              <p:nvPr/>
            </p:nvSpPr>
            <p:spPr>
              <a:xfrm>
                <a:off x="579120" y="538480"/>
                <a:ext cx="11033760" cy="525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     Hence,	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𝐬𝐢𝐧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num>
                                  <m:den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num>
                                  <m:den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m:rPr>
                                <m:nor/>
                              </m:rPr>
                              <a:rPr lang="en-US" sz="2400" b="1" dirty="0"/>
                              <m:t> , 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den>
                            </m:f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          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To obtain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b="1" dirty="0"/>
                  <a:t>)</a:t>
                </a:r>
                <a:r>
                  <a:rPr lang="en-US" sz="2400" dirty="0"/>
                  <a:t>: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We know,	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     where,</a:t>
                </a:r>
              </a:p>
              <a:p>
                <a:pPr algn="just"/>
                <a:r>
                  <a:rPr lang="en-US" sz="2400" dirty="0"/>
                  <a:t>		</a:t>
                </a:r>
                <a:r>
                  <a:rPr lang="en-US" sz="2400" b="1" i="1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1,           0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≤6</m:t>
                            </m:r>
                          </m:e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0,         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𝑂𝑡h𝑒𝑟𝑤𝑖𝑠𝑒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/>
                  <a:t>	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Therefore,</a:t>
                </a:r>
              </a:p>
              <a:p>
                <a:pPr algn="just"/>
                <a:r>
                  <a:rPr lang="en-US" sz="2400" dirty="0"/>
                  <a:t>		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        0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≤6</m:t>
                            </m:r>
                          </m:e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𝑂𝑡h𝑒𝑟𝑤𝑖𝑠𝑒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/>
              </a:p>
              <a:p>
                <a:pPr algn="just"/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5564C2-C449-4EAA-47D4-5EF7E4424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538480"/>
                <a:ext cx="11033760" cy="5251438"/>
              </a:xfrm>
              <a:prstGeom prst="rect">
                <a:avLst/>
              </a:prstGeom>
              <a:blipFill>
                <a:blip r:embed="rId2"/>
                <a:stretch>
                  <a:fillRect l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951EBD4-3F04-E9F9-CF5E-6556EB536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844" y="450697"/>
            <a:ext cx="4597636" cy="2978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535E5-1948-547A-0E61-6A2CF08C8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386" y="3905455"/>
            <a:ext cx="3640654" cy="121033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3C397C-144A-557C-ED15-55DB6C74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DE2D0-1D49-D348-0A92-723FC3E8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18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76F31E-81A7-AE84-7BF9-9DBDB4D7C40F}"/>
                  </a:ext>
                </a:extLst>
              </p:cNvPr>
              <p:cNvSpPr txBox="1"/>
              <p:nvPr/>
            </p:nvSpPr>
            <p:spPr>
              <a:xfrm>
                <a:off x="589280" y="609600"/>
                <a:ext cx="11013440" cy="6275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Comments: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In the above example, we have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. Then		</a:t>
                </a:r>
              </a:p>
              <a:p>
                <a:pPr algn="just"/>
                <a:r>
                  <a:rPr lang="en-US" sz="2400" dirty="0"/>
                  <a:t>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0,         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/>
                  <a:t> 				…..1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From the time-shifting property of DTFT, we know</a:t>
                </a:r>
              </a:p>
              <a:p>
                <a:pPr algn="just"/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𝐹𝑇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				…..2</a:t>
                </a:r>
              </a:p>
              <a:p>
                <a:pPr algn="just"/>
                <a:r>
                  <a:rPr lang="en-US" sz="2400" dirty="0"/>
                  <a:t>     which implies that multiplication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/>
                  <a:t> to the Fourier transform is equivalent to the </a:t>
                </a:r>
              </a:p>
              <a:p>
                <a:pPr algn="just"/>
                <a:r>
                  <a:rPr lang="en-US" sz="2400" dirty="0"/>
                  <a:t>     delaying the time-domain sequence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samples in time. Therefore, </a:t>
                </a:r>
              </a:p>
              <a:p>
                <a:pPr algn="just"/>
                <a:endParaRPr lang="en-US" sz="2400" dirty="0"/>
              </a:p>
              <a:p>
                <a:pPr algn="just"/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0,         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𝑂𝑡h𝑒𝑟𝑤𝑖𝑠𝑒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/>
                  <a:t>	</a:t>
                </a:r>
              </a:p>
              <a:p>
                <a:pPr algn="just"/>
                <a:endParaRPr lang="en-US" sz="2400" dirty="0"/>
              </a:p>
              <a:p>
                <a:pPr algn="just"/>
                <a:r>
                  <a:rPr lang="en-US" sz="2400" dirty="0"/>
                  <a:t>     and		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∡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		</a:t>
                </a:r>
              </a:p>
              <a:p>
                <a:pPr algn="just"/>
                <a:r>
                  <a:rPr lang="en-US" sz="2400" dirty="0"/>
                  <a:t>		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76F31E-81A7-AE84-7BF9-9DBDB4D7C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0" y="609600"/>
                <a:ext cx="11013440" cy="6275692"/>
              </a:xfrm>
              <a:prstGeom prst="rect">
                <a:avLst/>
              </a:prstGeom>
              <a:blipFill>
                <a:blip r:embed="rId2"/>
                <a:stretch>
                  <a:fillRect l="-775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21364-6EA5-57AC-2018-85566147B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4F9F6-81C6-ABE3-2A46-29C739287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35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5531A3-47FF-0931-D511-02A5A8C7FDCB}"/>
                  </a:ext>
                </a:extLst>
              </p:cNvPr>
              <p:cNvSpPr txBox="1"/>
              <p:nvPr/>
            </p:nvSpPr>
            <p:spPr>
              <a:xfrm>
                <a:off x="609600" y="508000"/>
                <a:ext cx="10972800" cy="5664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+mj-lt"/>
                  <a:buAutoNum type="arabicPeriod" startAt="2"/>
                </a:pPr>
                <a:r>
                  <a:rPr lang="en-US" sz="2400" b="1" dirty="0"/>
                  <a:t>Design a  lowpass  filter  to  be  used  in an ADC-H(z)-DAC structure that will have a 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𝒅𝑩</m:t>
                    </m:r>
                  </m:oMath>
                </a14:m>
                <a:r>
                  <a:rPr lang="en-US" sz="2400" b="1" dirty="0"/>
                  <a:t> cutoff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𝒓𝒂𝒅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𝒔𝒆𝒄</m:t>
                    </m:r>
                  </m:oMath>
                </a14:m>
                <a:r>
                  <a:rPr lang="en-US" sz="2400" b="1" dirty="0"/>
                  <a:t> and an attenuation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𝟒𝟎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𝒅𝑩</m:t>
                    </m:r>
                  </m:oMath>
                </a14:m>
                <a:r>
                  <a:rPr lang="en-US" sz="2400" b="1" dirty="0"/>
                  <a:t>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𝟒𝟓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𝒓𝒂𝒅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𝒔𝒆𝒄</m:t>
                    </m:r>
                  </m:oMath>
                </a14:m>
                <a:r>
                  <a:rPr lang="en-US" sz="2400" b="1" dirty="0"/>
                  <a:t>. The filter is required to have a linear phase. Use a sampling rate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𝒔𝒂𝒎𝒑𝒍𝒆𝒔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𝒔𝒆𝒄</m:t>
                    </m:r>
                  </m:oMath>
                </a14:m>
                <a:r>
                  <a:rPr lang="en-US" sz="2400" b="1" dirty="0"/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Solution: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Given,	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US" sz="2400" dirty="0"/>
                  <a:t> cutoff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r>
                  <a:rPr lang="en-US" sz="2400" dirty="0"/>
                  <a:t> ,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. e.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r>
                  <a:rPr lang="en-US" sz="2400" dirty="0"/>
                  <a:t>	</a:t>
                </a:r>
              </a:p>
              <a:p>
                <a:pPr algn="just"/>
                <a:r>
                  <a:rPr lang="en-US" sz="2400" dirty="0"/>
                  <a:t>		Stopband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45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		Passband attenuation,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		Stopband attenuation,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40 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		Sampling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=100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𝑠𝑎𝑚𝑝𝑙𝑒𝑠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b="1" dirty="0"/>
                  <a:t>Step-1: </a:t>
                </a:r>
                <a:r>
                  <a:rPr lang="en-US" sz="2400" b="1" u="sng" dirty="0"/>
                  <a:t>Convert analog frequency specifications to equivalent digital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We have,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, where,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r>
                  <a:rPr lang="en-US" sz="2400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=100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𝑠𝑎𝑚𝑝𝑙𝑒𝑠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     Therefore,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𝑠𝑎𝑚𝑝𝑙𝑒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5531A3-47FF-0931-D511-02A5A8C7F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8000"/>
                <a:ext cx="10972800" cy="5664756"/>
              </a:xfrm>
              <a:prstGeom prst="rect">
                <a:avLst/>
              </a:prstGeom>
              <a:blipFill>
                <a:blip r:embed="rId2"/>
                <a:stretch>
                  <a:fillRect l="-889" t="-968" r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75AA6-4D04-F75F-FB4D-7D82FF5B7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9D797-F888-1F1B-D570-7D5481E1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75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F37DD4-A2C0-4B62-5842-9F94FE7E42EF}"/>
                  </a:ext>
                </a:extLst>
              </p:cNvPr>
              <p:cNvSpPr txBox="1"/>
              <p:nvPr/>
            </p:nvSpPr>
            <p:spPr>
              <a:xfrm>
                <a:off x="589280" y="518160"/>
                <a:ext cx="11023600" cy="5132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    And,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45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=0.45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𝑠𝑎𝑚𝑝𝑙𝑒</m:t>
                    </m:r>
                  </m:oMath>
                </a14:m>
                <a:endParaRPr lang="en-US" sz="2400" dirty="0"/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Thus, the specifications of equivalent digital filter as:</a:t>
                </a:r>
              </a:p>
              <a:p>
                <a:pPr algn="just"/>
                <a:endParaRPr lang="en-US" sz="2400" dirty="0"/>
              </a:p>
              <a:p>
                <a:pPr algn="just"/>
                <a:r>
                  <a:rPr lang="en-US" sz="2400" dirty="0"/>
                  <a:t>		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US" sz="2400" dirty="0"/>
                  <a:t> attenuation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𝑠𝑎𝑚𝑝𝑙𝑒</m:t>
                    </m:r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		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40 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US" sz="2400" dirty="0"/>
                  <a:t> attenuation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45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𝑠𝑎𝑚𝑝𝑙𝑒</m:t>
                    </m:r>
                  </m:oMath>
                </a14:m>
                <a:endParaRPr lang="en-US" sz="2400" dirty="0"/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b="1" dirty="0"/>
                  <a:t>Step-2: </a:t>
                </a:r>
                <a:r>
                  <a:rPr lang="en-US" sz="2400" b="1" u="sng" dirty="0"/>
                  <a:t>Selection of the window type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Since, the minimum stopband attenuation (</a:t>
                </a:r>
                <a:r>
                  <a:rPr lang="en-US" sz="2400" dirty="0" err="1"/>
                  <a:t>i</a:t>
                </a:r>
                <a:r>
                  <a:rPr lang="en-US" sz="2400" dirty="0"/>
                  <a:t>. e. , peak approximation error),</a:t>
                </a:r>
              </a:p>
              <a:p>
                <a:pPr algn="just"/>
                <a:r>
                  <a:rPr lang="en-US" sz="2400" dirty="0"/>
                  <a:t>	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40 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US" sz="2400" dirty="0"/>
                  <a:t>   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 But, we know </a:t>
                </a:r>
                <a:r>
                  <a:rPr lang="en-US" sz="2400" b="1" i="1" dirty="0"/>
                  <a:t>Hanning window provides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𝟒𝟒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𝒅𝑩</m:t>
                    </m:r>
                  </m:oMath>
                </a14:m>
                <a:r>
                  <a:rPr lang="en-US" sz="2400" b="1" i="1" dirty="0"/>
                  <a:t> attenuation in stopband</a:t>
                </a:r>
                <a:r>
                  <a:rPr lang="en-US" sz="2400" dirty="0"/>
                  <a:t>. Therefore, </a:t>
                </a:r>
                <a:r>
                  <a:rPr lang="en-US" sz="2400" b="1" i="1" dirty="0"/>
                  <a:t>we select Hanning window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F37DD4-A2C0-4B62-5842-9F94FE7E4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0" y="518160"/>
                <a:ext cx="11023600" cy="5132752"/>
              </a:xfrm>
              <a:prstGeom prst="rect">
                <a:avLst/>
              </a:prstGeom>
              <a:blipFill>
                <a:blip r:embed="rId2"/>
                <a:stretch>
                  <a:fillRect l="-774" r="-830" b="-1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340A30-5796-59EC-CC6D-2B9AF3B56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E8A02-53B2-649B-E693-C4782203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33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1B03AE-EC4C-C0A0-7162-3C99B702A9E4}"/>
                  </a:ext>
                </a:extLst>
              </p:cNvPr>
              <p:cNvSpPr txBox="1"/>
              <p:nvPr/>
            </p:nvSpPr>
            <p:spPr>
              <a:xfrm>
                <a:off x="589280" y="538480"/>
                <a:ext cx="11023600" cy="5735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b="1" dirty="0"/>
                  <a:t>Step-3: </a:t>
                </a:r>
                <a:r>
                  <a:rPr lang="en-US" sz="2400" b="1" u="sng" dirty="0"/>
                  <a:t>Determination of the order of the filter (M)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To find the order of the filter (or window), we know</a:t>
                </a:r>
              </a:p>
              <a:p>
                <a:pPr algn="just"/>
                <a:r>
                  <a:rPr lang="en-US" sz="2400" dirty="0"/>
                  <a:t>			 	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(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But, we know from the table , for Hanning window, </a:t>
                </a:r>
              </a:p>
              <a:p>
                <a:pPr algn="just"/>
                <a:r>
                  <a:rPr lang="en-US" sz="2400" dirty="0"/>
                  <a:t>			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en-US" sz="2400" dirty="0"/>
                  <a:t>           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en-US" sz="2400" dirty="0"/>
                  <a:t> is the width of the main-lobe)</a:t>
                </a:r>
              </a:p>
              <a:p>
                <a:pPr algn="just"/>
                <a:r>
                  <a:rPr lang="en-US" sz="2400" dirty="0"/>
                  <a:t>     Therefore,	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0.45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−0.3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=53.33≈54</m:t>
                    </m:r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     </a:t>
                </a:r>
                <a:r>
                  <a:rPr lang="en-US" sz="2400" b="1" i="1" dirty="0"/>
                  <a:t>Order of the filter</a:t>
                </a:r>
                <a:r>
                  <a:rPr lang="en-US" sz="2400" dirty="0"/>
                  <a:t>, 	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𝟓𝟒</m:t>
                    </m:r>
                  </m:oMath>
                </a14:m>
                <a:endParaRPr lang="en-US" sz="2400" b="1" dirty="0"/>
              </a:p>
              <a:p>
                <a:pPr algn="just"/>
                <a:endParaRPr lang="en-US" sz="2400" b="1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Thus, the </a:t>
                </a:r>
                <a:r>
                  <a:rPr lang="en-US" sz="2400" b="1" i="1" dirty="0"/>
                  <a:t>length of the filter</a:t>
                </a:r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</m:t>
                    </m:r>
                  </m:oMath>
                </a14:m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b="1" dirty="0"/>
                  <a:t>Step-4: </a:t>
                </a:r>
                <a:r>
                  <a:rPr lang="en-US" sz="2400" b="1" u="sng" dirty="0"/>
                  <a:t>Select cutoff frequency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u="sn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u="sn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2400" b="1" i="1" u="sn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1" u="sng" dirty="0"/>
                  <a:t> and delay </a:t>
                </a:r>
                <a14:m>
                  <m:oMath xmlns:m="http://schemas.openxmlformats.org/officeDocument/2006/math">
                    <m:r>
                      <a:rPr lang="en-US" sz="2400" b="1" i="1" u="sng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sz="2400" b="1" i="1" u="sng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We know, </a:t>
                </a:r>
                <a:r>
                  <a:rPr lang="en-US" sz="2400" b="1" dirty="0"/>
                  <a:t> </a:t>
                </a:r>
                <a:r>
                  <a:rPr lang="en-US" sz="2400" b="1" i="1" dirty="0"/>
                  <a:t>cutoff frequency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0.3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𝑠𝑎𝑚𝑝𝑙𝑒</m:t>
                    </m:r>
                  </m:oMath>
                </a14:m>
                <a:r>
                  <a:rPr lang="en-US" sz="2400" dirty="0"/>
                  <a:t> , and</a:t>
                </a:r>
              </a:p>
              <a:p>
                <a:pPr algn="just"/>
                <a:r>
                  <a:rPr lang="en-US" sz="2400" dirty="0"/>
                  <a:t>			</a:t>
                </a:r>
                <a:r>
                  <a:rPr lang="en-US" sz="2400" b="1" dirty="0"/>
                  <a:t>Delay</a:t>
                </a:r>
                <a:r>
                  <a:rPr lang="en-US" sz="2400" dirty="0"/>
                  <a:t>,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54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=27</m:t>
                    </m:r>
                  </m:oMath>
                </a14:m>
                <a:endParaRPr lang="en-US" sz="2400" u="sng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1B03AE-EC4C-C0A0-7162-3C99B702A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0" y="538480"/>
                <a:ext cx="11023600" cy="5735096"/>
              </a:xfrm>
              <a:prstGeom prst="rect">
                <a:avLst/>
              </a:prstGeom>
              <a:blipFill>
                <a:blip r:embed="rId2"/>
                <a:stretch>
                  <a:fillRect l="-774" t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997646-C1F9-41E0-84CE-D421DA48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AA218-4BA3-F0F2-884E-322EAFFCB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86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7DAD96-23F9-F027-EB91-7617905DC40D}"/>
                  </a:ext>
                </a:extLst>
              </p:cNvPr>
              <p:cNvSpPr txBox="1"/>
              <p:nvPr/>
            </p:nvSpPr>
            <p:spPr>
              <a:xfrm>
                <a:off x="599440" y="528320"/>
                <a:ext cx="11023600" cy="6367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b="1" dirty="0"/>
                  <a:t>Step-5: </a:t>
                </a:r>
                <a:r>
                  <a:rPr lang="en-US" sz="2400" b="1" u="sng" dirty="0"/>
                  <a:t>Determination of desired (ideal) impulse response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u="sng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u="sng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1" i="1" u="sng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u="sng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en-US" sz="2400" b="1" u="sng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We know, the desired impulse response of LPF is given by</a:t>
                </a:r>
              </a:p>
              <a:p>
                <a:pPr algn="just"/>
                <a:r>
                  <a:rPr lang="en-US" sz="2400" b="1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400" dirty="0"/>
              </a:p>
              <a:p>
                <a:pPr algn="just"/>
                <a:r>
                  <a:rPr lang="en-US" sz="2400" b="1" dirty="0"/>
                  <a:t>     </a:t>
                </a:r>
                <a:r>
                  <a:rPr lang="en-US" sz="2400" dirty="0"/>
                  <a:t>where,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𝜔𝜏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0,       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𝑂𝑡h𝑒𝑟𝑤𝑖𝑠𝑒</m:t>
                            </m:r>
                          </m:e>
                        </m:eqAr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0,       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𝑂𝑡h𝑒𝑟𝑤𝑖𝑠𝑒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Then,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algn="just"/>
                <a:r>
                  <a:rPr lang="en-US" sz="2400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m:rPr>
                            <m:brk m:alnAt="24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{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Thus, 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⁡{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num>
                      <m:den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	</a:t>
                </a:r>
                <a:r>
                  <a:rPr lang="en-US" sz="2400" b="1" dirty="0"/>
                  <a:t>			  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7DAD96-23F9-F027-EB91-7617905DC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528320"/>
                <a:ext cx="11023600" cy="6367321"/>
              </a:xfrm>
              <a:prstGeom prst="rect">
                <a:avLst/>
              </a:prstGeom>
              <a:blipFill>
                <a:blip r:embed="rId3"/>
                <a:stretch>
                  <a:fillRect l="-719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CD4AF-7F81-9523-D998-4396ACD5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6CD66-4D50-D1D9-E47B-96938C1D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83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C41D51-0A93-D1C6-73FF-B084F9D3C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18E3DC-0C1E-26B7-F0C0-6AF3AE4A6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E8DA09-EACC-67E6-C782-6EC96A8D6E27}"/>
                  </a:ext>
                </a:extLst>
              </p:cNvPr>
              <p:cNvSpPr txBox="1"/>
              <p:nvPr/>
            </p:nvSpPr>
            <p:spPr>
              <a:xfrm>
                <a:off x="598714" y="544286"/>
                <a:ext cx="11016343" cy="3641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When,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400" dirty="0"/>
              </a:p>
              <a:p>
                <a:pPr algn="just"/>
                <a:endParaRPr lang="en-US" sz="2400" dirty="0"/>
              </a:p>
              <a:p>
                <a:pPr algn="just"/>
                <a:r>
                  <a:rPr lang="en-US" sz="2400" dirty="0"/>
                  <a:t>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sz="2400" dirty="0"/>
                  <a:t> 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Therefore,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𝒔𝒊𝒏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⁡{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𝑴</m:t>
                                        </m:r>
                                      </m:num>
                                      <m:den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d>
                                  <m:d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𝑴</m:t>
                                        </m:r>
                                      </m:num>
                                      <m:den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</m:e>
                                </m:d>
                              </m:den>
                            </m:f>
                            <m:r>
                              <m:rPr>
                                <m:nor/>
                              </m:rPr>
                              <a:rPr lang="en-US" sz="2400" b="1" dirty="0"/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sz="2400" b="1" i="0" dirty="0" smtClean="0"/>
                              <m:t>       </m:t>
                            </m:r>
                            <m:r>
                              <m:rPr>
                                <m:nor/>
                              </m:rPr>
                              <a:rPr lang="en-US" sz="2400" b="1" dirty="0"/>
                              <m:t>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𝑴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den>
                            </m:f>
                            <m:r>
                              <m:rPr>
                                <m:nor/>
                              </m:rPr>
                              <a:rPr lang="en-US" sz="2400" b="1" dirty="0"/>
                              <m:t> , </m:t>
                            </m:r>
                            <m:r>
                              <m:rPr>
                                <m:nor/>
                              </m:rPr>
                              <a:rPr lang="en-US" sz="2400" b="1" i="0" dirty="0" smtClean="0"/>
                              <m:t>                       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𝑴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E8DA09-EACC-67E6-C782-6EC96A8D6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14" y="544286"/>
                <a:ext cx="11016343" cy="3641253"/>
              </a:xfrm>
              <a:prstGeom prst="rect">
                <a:avLst/>
              </a:prstGeom>
              <a:blipFill>
                <a:blip r:embed="rId2"/>
                <a:stretch>
                  <a:fillRect l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820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533B18-2BD6-A409-8E69-E793F07B4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815C68-F59F-972C-FFE1-749F9F766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E0172B-6957-C2CE-BA1D-771C4DBA3414}"/>
                  </a:ext>
                </a:extLst>
              </p:cNvPr>
              <p:cNvSpPr txBox="1"/>
              <p:nvPr/>
            </p:nvSpPr>
            <p:spPr>
              <a:xfrm>
                <a:off x="598714" y="533400"/>
                <a:ext cx="11027229" cy="5890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b="1" dirty="0"/>
                  <a:t>Step-6: </a:t>
                </a:r>
                <a:r>
                  <a:rPr lang="en-US" sz="2400" b="1" u="sng" dirty="0"/>
                  <a:t>Determination of impulse response </a:t>
                </a:r>
                <a14:m>
                  <m:oMath xmlns:m="http://schemas.openxmlformats.org/officeDocument/2006/math">
                    <m:r>
                      <a:rPr lang="en-US" sz="2400" b="1" i="1" u="sng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400" b="1" i="1" u="sng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u="sng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u="sng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1" u="sng" dirty="0"/>
                  <a:t> by windowing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We have, </a:t>
                </a:r>
              </a:p>
              <a:p>
                <a:pPr algn="just"/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     where,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window function ( Hanning window in this case)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For Hanning window, we know</a:t>
                </a:r>
              </a:p>
              <a:p>
                <a:pPr algn="just"/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0.5−0.5</m:t>
                            </m:r>
                            <m:func>
                              <m:func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      0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0,                                           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Then,		</a:t>
                </a:r>
              </a:p>
              <a:p>
                <a:pPr algn="just"/>
                <a:r>
                  <a:rPr lang="en-US" sz="2400" dirty="0"/>
                  <a:t>     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𝒔𝒊𝒏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⁡{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𝑴</m:t>
                                        </m:r>
                                      </m:num>
                                      <m:den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d>
                                  <m:d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𝑴</m:t>
                                        </m:r>
                                      </m:num>
                                      <m:den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</m:e>
                                </m:d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0.5−0.5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e>
                            </m:func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           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		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E0172B-6957-C2CE-BA1D-771C4DBA3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14" y="533400"/>
                <a:ext cx="11027229" cy="5890908"/>
              </a:xfrm>
              <a:prstGeom prst="rect">
                <a:avLst/>
              </a:prstGeom>
              <a:blipFill>
                <a:blip r:embed="rId2"/>
                <a:stretch>
                  <a:fillRect l="-719" t="-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610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1B89DD-3B5E-5D56-0243-800DED393DFD}"/>
                  </a:ext>
                </a:extLst>
              </p:cNvPr>
              <p:cNvSpPr txBox="1"/>
              <p:nvPr/>
            </p:nvSpPr>
            <p:spPr>
              <a:xfrm>
                <a:off x="599440" y="538480"/>
                <a:ext cx="11003280" cy="647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+mj-lt"/>
                  <a:buAutoNum type="arabicPeriod" startAt="4"/>
                </a:pPr>
                <a:r>
                  <a:rPr lang="en-US" sz="2400" b="1" dirty="0">
                    <a:solidFill>
                      <a:schemeClr val="accent1"/>
                    </a:solidFill>
                  </a:rPr>
                  <a:t>FIR Filter Design Techniques: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FIR filter with linear phase can be designed by using any of the techniques mentioned below:</a:t>
                </a:r>
              </a:p>
              <a:p>
                <a:pPr marL="457200" indent="-457200" algn="just">
                  <a:buFont typeface="+mj-lt"/>
                  <a:buAutoNum type="alphaLcPeriod"/>
                </a:pPr>
                <a:r>
                  <a:rPr lang="en-US" sz="2400" dirty="0"/>
                  <a:t>Window method</a:t>
                </a:r>
              </a:p>
              <a:p>
                <a:pPr marL="457200" indent="-457200" algn="just">
                  <a:buFont typeface="+mj-lt"/>
                  <a:buAutoNum type="alphaLcPeriod"/>
                </a:pPr>
                <a:r>
                  <a:rPr lang="en-US" sz="2400" dirty="0"/>
                  <a:t>Frequency sampling method</a:t>
                </a:r>
              </a:p>
              <a:p>
                <a:pPr marL="457200" indent="-457200" algn="just">
                  <a:buFont typeface="+mj-lt"/>
                  <a:buAutoNum type="alphaLcPeriod"/>
                </a:pPr>
                <a:r>
                  <a:rPr lang="en-US" sz="2400" dirty="0"/>
                  <a:t>Design of optimum equiripple linear phase FIR filter</a:t>
                </a:r>
              </a:p>
              <a:p>
                <a:pPr marL="457200" indent="-457200" algn="just">
                  <a:buFont typeface="+mj-lt"/>
                  <a:buAutoNum type="alphaLcPeriod"/>
                </a:pPr>
                <a:endParaRPr lang="en-US" sz="2400" dirty="0"/>
              </a:p>
              <a:p>
                <a:pPr marL="457200" indent="-457200" algn="just">
                  <a:buFont typeface="+mj-lt"/>
                  <a:buAutoNum type="arabicPeriod" startAt="5"/>
                </a:pPr>
                <a:r>
                  <a:rPr lang="en-US" sz="2400" b="1" dirty="0"/>
                  <a:t>Magnitude Characteristics of FIR Filter: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magnitude response of FIR filter can be expressed as:</a:t>
                </a:r>
              </a:p>
              <a:p>
                <a:pPr algn="just"/>
                <a:r>
                  <a:rPr lang="en-US" sz="2400" dirty="0"/>
                  <a:t>     </a:t>
                </a:r>
              </a:p>
              <a:p>
                <a:pPr algn="just"/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 b="1" dirty="0"/>
                          <m:t> 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l-G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l-G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pPr algn="just"/>
                <a:r>
                  <a:rPr lang="en-US" sz="2400" b="1" dirty="0"/>
                  <a:t>		         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l-G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l-G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b="1" dirty="0"/>
                  <a:t>			</a:t>
                </a:r>
                <a:r>
                  <a:rPr lang="en-US" sz="2400" dirty="0"/>
                  <a:t>…..3</a:t>
                </a:r>
              </a:p>
              <a:p>
                <a:pPr algn="just"/>
                <a:endParaRPr lang="en-US" sz="2400" dirty="0"/>
              </a:p>
              <a:p>
                <a:pPr algn="just"/>
                <a:r>
                  <a:rPr lang="en-US" sz="2400" dirty="0"/>
                  <a:t>    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algn="just"/>
                <a:endParaRPr lang="en-US" sz="2400" dirty="0"/>
              </a:p>
              <a:p>
                <a:pPr marL="457200" indent="-457200" algn="just">
                  <a:buFont typeface="+mj-lt"/>
                  <a:buAutoNum type="alphaLcPeriod"/>
                </a:pPr>
                <a:endParaRPr lang="en-US" sz="2400" dirty="0"/>
              </a:p>
              <a:p>
                <a:pPr algn="just"/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1B89DD-3B5E-5D56-0243-800DED393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538480"/>
                <a:ext cx="11003280" cy="6475427"/>
              </a:xfrm>
              <a:prstGeom prst="rect">
                <a:avLst/>
              </a:prstGeom>
              <a:blipFill>
                <a:blip r:embed="rId2"/>
                <a:stretch>
                  <a:fillRect l="-886" t="-847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AE91D5-1DFB-BE36-B0A8-0C2EFA25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FF041-60C7-5956-E3C1-3872B29D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57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FA722B-D41C-8028-89B2-A4399DCB7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614F3-4F02-EBCD-23C5-E8DC37B7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D9FAA-04B6-B85D-FEFC-E9CEADA145CE}"/>
                  </a:ext>
                </a:extLst>
              </p:cNvPr>
              <p:cNvSpPr txBox="1"/>
              <p:nvPr/>
            </p:nvSpPr>
            <p:spPr>
              <a:xfrm>
                <a:off x="598714" y="522514"/>
                <a:ext cx="10994572" cy="330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By substituting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dirty="0"/>
                  <a:t>, we get 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algn="just"/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𝒔𝒊𝒏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⁡{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𝟐𝟕</m:t>
                                    </m:r>
                                  </m:e>
                                </m:d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d>
                                  <m:d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𝟐𝟕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𝟓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𝟓</m:t>
                            </m:r>
                            <m:func>
                              <m:func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𝒄𝒐𝒔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𝝅</m:t>
                                        </m:r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num>
                                      <m:den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</a:rPr>
                                          <m:t>𝟐𝟕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e>
                            </m:func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𝟐𝟕</m:t>
                            </m:r>
                          </m:e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{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𝟓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𝟓</m:t>
                            </m:r>
                            <m:func>
                              <m:func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𝒄𝒐𝒔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𝝅</m:t>
                                        </m:r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num>
                                      <m:den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𝟐𝟕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e>
                            </m:func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𝟐𝟕</m:t>
                            </m:r>
                          </m:e>
                        </m:eqArr>
                      </m:e>
                    </m:d>
                  </m:oMath>
                </a14:m>
                <a:endParaRPr lang="en-US" sz="2400" b="1" dirty="0"/>
              </a:p>
              <a:p>
                <a:pPr algn="just"/>
                <a:r>
                  <a:rPr lang="en-US" sz="2400" dirty="0"/>
                  <a:t>	[for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≤54)</m:t>
                    </m:r>
                  </m:oMath>
                </a14:m>
                <a:r>
                  <a:rPr lang="en-US" sz="2400" dirty="0"/>
                  <a:t>]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algn="just"/>
                <a:r>
                  <a:rPr lang="en-US" sz="2400" dirty="0"/>
                  <a:t>      which is the calculated (actual) impulse response using window.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D9FAA-04B6-B85D-FEFC-E9CEADA14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14" y="522514"/>
                <a:ext cx="10994572" cy="3306546"/>
              </a:xfrm>
              <a:prstGeom prst="rect">
                <a:avLst/>
              </a:prstGeom>
              <a:blipFill>
                <a:blip r:embed="rId2"/>
                <a:stretch>
                  <a:fillRect l="-721" t="-1476" b="-3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725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F531BF-B713-44B5-24CE-EBA08432F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8445A7-9EFC-02CD-5A30-4D1F0080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55ED4-4336-0960-389B-CEA50E4F9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86" y="526250"/>
            <a:ext cx="9808028" cy="4590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500585-C368-E614-94DB-C22263671C2B}"/>
                  </a:ext>
                </a:extLst>
              </p:cNvPr>
              <p:cNvSpPr txBox="1"/>
              <p:nvPr/>
            </p:nvSpPr>
            <p:spPr>
              <a:xfrm>
                <a:off x="576943" y="4817907"/>
                <a:ext cx="110381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7030A0"/>
                    </a:solidFill>
                  </a:rPr>
                  <a:t>Note:</a:t>
                </a:r>
                <a:r>
                  <a:rPr lang="en-US" sz="2400" dirty="0"/>
                  <a:t> In this example, </a:t>
                </a:r>
                <a:r>
                  <a:rPr lang="en-US" sz="2400" b="1" i="1" dirty="0"/>
                  <a:t>length of the filter is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 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𝒕𝒐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the </a:t>
                </a:r>
                <a:r>
                  <a:rPr lang="en-US" sz="2400" b="1" i="1" dirty="0"/>
                  <a:t>order of the filter is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.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𝒐𝒓𝒅𝒆𝒓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𝒕𝒉𝒆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𝒇𝒊𝒍𝒕𝒆𝒓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𝒍𝒆𝒏𝒈𝒕𝒉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𝒕𝒉𝒆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𝒇𝒊𝒍𝒕𝒆𝒓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. </a:t>
                </a:r>
                <a:r>
                  <a:rPr lang="en-US" sz="2400" b="1" dirty="0"/>
                  <a:t>( John G. Proakis, Digital Signal Processing)</a:t>
                </a:r>
                <a:r>
                  <a:rPr lang="en-US" sz="2400" dirty="0"/>
                  <a:t> . We can also solve by defining the length and order of the filter as previous example.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500585-C368-E614-94DB-C22263671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43" y="4817907"/>
                <a:ext cx="11038114" cy="1569660"/>
              </a:xfrm>
              <a:prstGeom prst="rect">
                <a:avLst/>
              </a:prstGeom>
              <a:blipFill>
                <a:blip r:embed="rId3"/>
                <a:stretch>
                  <a:fillRect l="-773" t="-3101" r="-829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247425F-9079-739C-162A-03ABF49D4799}"/>
              </a:ext>
            </a:extLst>
          </p:cNvPr>
          <p:cNvSpPr txBox="1"/>
          <p:nvPr/>
        </p:nvSpPr>
        <p:spPr>
          <a:xfrm>
            <a:off x="1191986" y="672228"/>
            <a:ext cx="338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242554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72F9D6-8CB4-F518-AC78-64C294778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81D561-3D96-E0BB-AA90-20E95EC5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42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382D58-1614-9962-D512-ADF3577DF7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47" y="298938"/>
            <a:ext cx="7835705" cy="62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68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023939-B8BE-6856-23E0-F5CC17B24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9A39F6-A8C5-D7C9-A706-964001F6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43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D5A2D1-9E15-F78D-1217-01BC3FEBB3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455"/>
          <a:stretch/>
        </p:blipFill>
        <p:spPr>
          <a:xfrm>
            <a:off x="1115786" y="407241"/>
            <a:ext cx="9960428" cy="613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38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DCBFB-3C4E-69BA-B1AB-A0F6723FC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A2A66-02A5-DB5A-7AA9-E53B63ADB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976AE-A66F-6492-6D98-E50C823D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598716"/>
            <a:ext cx="9971314" cy="400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86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BA94B1-C647-90DF-573E-6E202DD0A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B4DE3-624F-9AE3-0855-76A627B9A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22F19E-7D78-8129-FD54-3ABFAAD083C2}"/>
                  </a:ext>
                </a:extLst>
              </p:cNvPr>
              <p:cNvSpPr txBox="1"/>
              <p:nvPr/>
            </p:nvSpPr>
            <p:spPr>
              <a:xfrm>
                <a:off x="609600" y="533400"/>
                <a:ext cx="10972800" cy="6220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+mj-lt"/>
                  <a:buAutoNum type="arabicPeriod" startAt="4"/>
                </a:pPr>
                <a:r>
                  <a:rPr lang="en-US" sz="2400" b="1" dirty="0"/>
                  <a:t>Design an FIR linear phase FIR filter using Kaiser window to meet the following specifications.</a:t>
                </a:r>
              </a:p>
              <a:p>
                <a:pPr marL="457200" indent="-457200" algn="just">
                  <a:buFont typeface="+mj-lt"/>
                  <a:buAutoNum type="arabicPeriod" startAt="4"/>
                </a:pPr>
                <a:endParaRPr lang="en-US" sz="2400" b="1" dirty="0"/>
              </a:p>
              <a:p>
                <a:pPr algn="just"/>
                <a:r>
                  <a:rPr lang="en-US" sz="2400" b="1" dirty="0"/>
                  <a:t>	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𝟗𝟗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/>
                  <a:t>	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l-G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l-G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en-US" sz="2400" b="1" dirty="0"/>
              </a:p>
              <a:p>
                <a:pPr algn="just"/>
                <a:r>
                  <a:rPr lang="en-US" sz="2400" b="1" dirty="0"/>
                  <a:t>		      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𝟎𝟎𝟏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/>
                  <a:t>	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l-G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l-G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l-G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en-US" sz="2400" b="1" dirty="0"/>
              </a:p>
              <a:p>
                <a:pPr marL="342900" indent="-342900" algn="just">
                  <a:buFont typeface="Courier New" panose="02070309020205020404" pitchFamily="49" charset="0"/>
                  <a:buChar char="o"/>
                </a:pPr>
                <a:r>
                  <a:rPr lang="en-US" sz="2400" b="1" dirty="0"/>
                  <a:t>Solution: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b="1" dirty="0"/>
                  <a:t>Step-1: </a:t>
                </a:r>
                <a:r>
                  <a:rPr lang="en-US" sz="2400" b="1" u="sng" dirty="0"/>
                  <a:t>Determination of the specifications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Comparing the given equation with the equation</a:t>
                </a:r>
              </a:p>
              <a:p>
                <a:pPr algn="just"/>
                <a:endParaRPr lang="en-US" sz="2400" b="1" dirty="0"/>
              </a:p>
              <a:p>
                <a:pPr algn="just"/>
                <a:r>
                  <a:rPr lang="en-US" sz="2400" b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l-G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l-G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pPr algn="just"/>
                <a:r>
                  <a:rPr lang="en-US" sz="2400" b="1" dirty="0"/>
                  <a:t>		         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l-G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l-G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b="1" dirty="0"/>
                  <a:t>	</a:t>
                </a:r>
              </a:p>
              <a:p>
                <a:pPr algn="just"/>
                <a:endParaRPr lang="en-US" sz="2400" b="1" dirty="0"/>
              </a:p>
              <a:p>
                <a:pPr algn="just"/>
                <a:r>
                  <a:rPr lang="en-US" sz="2400" b="1" dirty="0"/>
                  <a:t>     </a:t>
                </a:r>
                <a:r>
                  <a:rPr lang="en-US" sz="2400" dirty="0"/>
                  <a:t>we get,	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 sz="2400" dirty="0"/>
                  <a:t>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		</a:t>
                </a:r>
                <a:r>
                  <a:rPr lang="el-GR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0.4</m:t>
                    </m:r>
                    <m:r>
                      <a:rPr lang="el-GR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			</a:t>
                </a:r>
                <a:r>
                  <a:rPr lang="el-G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algn="just"/>
                <a:endParaRPr lang="en-US" sz="2400" dirty="0"/>
              </a:p>
              <a:p>
                <a:pPr algn="just"/>
                <a:r>
                  <a:rPr lang="en-US" sz="2400" b="1" dirty="0"/>
                  <a:t>	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22F19E-7D78-8129-FD54-3ABFAAD08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33400"/>
                <a:ext cx="10972800" cy="6220229"/>
              </a:xfrm>
              <a:prstGeom prst="rect">
                <a:avLst/>
              </a:prstGeom>
              <a:blipFill>
                <a:blip r:embed="rId2"/>
                <a:stretch>
                  <a:fillRect l="-889" t="-980" r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391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D39B12-6FCF-A18A-F925-C0CFB027D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1386E9-A710-A4D6-5F10-9F7086F5A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B677CF-E93B-01AA-E105-B8954F5F892E}"/>
                  </a:ext>
                </a:extLst>
              </p:cNvPr>
              <p:cNvSpPr txBox="1"/>
              <p:nvPr/>
            </p:nvSpPr>
            <p:spPr>
              <a:xfrm>
                <a:off x="576942" y="555171"/>
                <a:ext cx="11038115" cy="561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Now, transition width,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−0.4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     Minimum value of attenuation, </a:t>
                </a:r>
                <a:r>
                  <a:rPr lang="en-US" sz="2400" b="1" i="0" dirty="0">
                    <a:latin typeface="+mj-lt"/>
                    <a:ea typeface="Cambria Math" panose="02040503050406030204" pitchFamily="18" charset="0"/>
                  </a:rPr>
                  <a:t>δ</a:t>
                </a:r>
                <a:r>
                  <a:rPr lang="en-US" sz="2400" b="0" i="0" dirty="0"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minimum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0.001</a:t>
                </a:r>
              </a:p>
              <a:p>
                <a:pPr algn="just"/>
                <a:r>
                  <a:rPr lang="en-US" sz="2400" dirty="0"/>
                  <a:t>     Then, the attenuation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=−20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dirty="0" smtClean="0">
                            <a:ea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0.001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sz="2400" dirty="0"/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Step-2: </a:t>
                </a:r>
                <a:r>
                  <a:rPr lang="en-US" sz="2400" b="1" u="sng" dirty="0"/>
                  <a:t>Determination of cutoff frequency</a:t>
                </a:r>
              </a:p>
              <a:p>
                <a:pPr algn="just"/>
                <a:endParaRPr lang="en-US" sz="2400" b="1" u="sng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We know, 			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0.6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0.4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Step-3: </a:t>
                </a:r>
                <a:r>
                  <a:rPr lang="en-US" sz="2400" b="1" u="sng" dirty="0"/>
                  <a:t>Determination of Kaiser window parameters </a:t>
                </a:r>
                <a14:m>
                  <m:oMath xmlns:m="http://schemas.openxmlformats.org/officeDocument/2006/math">
                    <m:r>
                      <a:rPr lang="en-US" sz="24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400" b="1" u="sng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u="sng" dirty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sz="2400" b="1" u="sng" dirty="0"/>
              </a:p>
              <a:p>
                <a:pPr algn="just"/>
                <a:endParaRPr lang="en-US" sz="2400" b="1" u="sng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We know, the </a:t>
                </a:r>
                <a:r>
                  <a:rPr lang="en-US" sz="2400" b="1" dirty="0"/>
                  <a:t>order</a:t>
                </a:r>
                <a:r>
                  <a:rPr lang="en-US" sz="2400" dirty="0"/>
                  <a:t> of the filter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dirty="0"/>
                  <a:t> is given by</a:t>
                </a:r>
              </a:p>
              <a:p>
                <a:pPr algn="just"/>
                <a:r>
                  <a:rPr lang="en-US" sz="2400" dirty="0"/>
                  <a:t>			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𝟐𝟖𝟓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∆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den>
                    </m:f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𝟔𝟎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𝟖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𝟐𝟖𝟓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𝟑𝟔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𝟐𝟏𝟗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𝟑𝟕</m:t>
                    </m:r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     Therefore,	order	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𝟑𝟕</m:t>
                    </m:r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	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B677CF-E93B-01AA-E105-B8954F5F8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42" y="555171"/>
                <a:ext cx="11038115" cy="5619167"/>
              </a:xfrm>
              <a:prstGeom prst="rect">
                <a:avLst/>
              </a:prstGeom>
              <a:blipFill>
                <a:blip r:embed="rId2"/>
                <a:stretch>
                  <a:fillRect l="-773" t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59884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A2B8EB-58EE-0451-A0AE-C2553E049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71382-1B01-6096-C1B2-EE692818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869A2E-371A-6FE2-EA04-6BAAA9D187EF}"/>
                  </a:ext>
                </a:extLst>
              </p:cNvPr>
              <p:cNvSpPr txBox="1"/>
              <p:nvPr/>
            </p:nvSpPr>
            <p:spPr>
              <a:xfrm>
                <a:off x="566057" y="544286"/>
                <a:ext cx="11038114" cy="5349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shape parameter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400" dirty="0"/>
                  <a:t>  is given by</a:t>
                </a:r>
              </a:p>
              <a:p>
                <a:pPr algn="just"/>
                <a:r>
                  <a:rPr lang="en-US" sz="2400" dirty="0"/>
                  <a:t>	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0.1102</m:t>
                            </m:r>
                            <m:d>
                              <m:dPr>
                                <m:ctrlPr>
                                  <a:rPr lang="en-US" sz="2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−8.7</m:t>
                                </m:r>
                              </m:e>
                            </m:d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                                                      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&gt;50</m:t>
                            </m:r>
                          </m:e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0.5842</m:t>
                            </m:r>
                            <m:sSup>
                              <m:sSupPr>
                                <m:ctrlPr>
                                  <a:rPr lang="en-US" sz="2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−21)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0.4</m:t>
                                </m:r>
                              </m:sup>
                            </m:s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+0.07886</m:t>
                            </m:r>
                            <m:d>
                              <m:dPr>
                                <m:ctrlPr>
                                  <a:rPr lang="en-US" sz="2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−21</m:t>
                                </m:r>
                              </m:e>
                            </m:d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    21≤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≤50</m:t>
                            </m:r>
                          </m:e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0.0,                                                                                     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&lt;21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     Since,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=60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		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=0.1102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−8.7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.1102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60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−8.7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=5.653</m:t>
                    </m:r>
                  </m:oMath>
                </a14:m>
                <a:endParaRPr lang="en-US" sz="2400" dirty="0"/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Step-4: </a:t>
                </a:r>
                <a:r>
                  <a:rPr lang="en-US" sz="2400" b="1" u="sng" dirty="0"/>
                  <a:t>Determination of the expression of Kaiser window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We know that, the Kaiser window expression is given by</a:t>
                </a:r>
              </a:p>
              <a:p>
                <a:pPr algn="just"/>
                <a:r>
                  <a:rPr lang="en-US" sz="2400" dirty="0"/>
                  <a:t>		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{1−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}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skw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   0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0,                                   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     Putting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37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=18.5</m:t>
                    </m:r>
                  </m:oMath>
                </a14:m>
                <a:r>
                  <a:rPr lang="en-US" sz="2400" dirty="0"/>
                  <a:t>,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=5.653</m:t>
                    </m:r>
                  </m:oMath>
                </a14:m>
                <a:r>
                  <a:rPr lang="en-US" sz="2400" dirty="0"/>
                  <a:t> 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=37</m:t>
                    </m:r>
                  </m:oMath>
                </a14:m>
                <a:r>
                  <a:rPr lang="en-US" sz="2400" dirty="0"/>
                  <a:t>, we get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869A2E-371A-6FE2-EA04-6BAAA9D1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7" y="544286"/>
                <a:ext cx="11038114" cy="5349221"/>
              </a:xfrm>
              <a:prstGeom prst="rect">
                <a:avLst/>
              </a:prstGeom>
              <a:blipFill>
                <a:blip r:embed="rId2"/>
                <a:stretch>
                  <a:fillRect l="-773" t="-911" b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218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1E5EC7-FA56-1FB4-34F7-123E22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379899-4F56-FA9A-FBF2-97BF2307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6A80A6-1EAD-0C4A-4AB4-58007FBC61A6}"/>
                  </a:ext>
                </a:extLst>
              </p:cNvPr>
              <p:cNvSpPr txBox="1"/>
              <p:nvPr/>
            </p:nvSpPr>
            <p:spPr>
              <a:xfrm>
                <a:off x="576943" y="555171"/>
                <a:ext cx="11027228" cy="5493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     Or,</a:t>
                </a:r>
              </a:p>
              <a:p>
                <a:pPr algn="just"/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5.653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{1−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−18.5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18.5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}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skw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5.653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   0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≤37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0,                                              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/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b="1" dirty="0"/>
                  <a:t>Step-5: </a:t>
                </a:r>
                <a:r>
                  <a:rPr lang="en-US" sz="2400" b="1" u="sng" dirty="0"/>
                  <a:t>Determination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u="sng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u="sng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sz="2400" b="1" i="1" u="sng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u="sng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u="sng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b="1" u="sng" dirty="0"/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desired impulse response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of  ideal LPF is</a:t>
                </a:r>
              </a:p>
              <a:p>
                <a:pPr algn="just"/>
                <a:r>
                  <a:rPr lang="en-US" sz="2400" dirty="0"/>
                  <a:t>			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⁡{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num>
                                      <m:den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num>
                              <m:den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num>
                                      <m:den>
                                        <m:r>
                                          <a:rPr lang="en-US" sz="24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den>
                            </m:f>
                            <m:r>
                              <m:rPr>
                                <m:nor/>
                              </m:rPr>
                              <a:rPr lang="en-US" sz="2400" dirty="0"/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sz="2400" i="0" dirty="0" smtClean="0"/>
                              <m:t>       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den>
                            </m:f>
                            <m:r>
                              <m:rPr>
                                <m:nor/>
                              </m:rPr>
                              <a:rPr lang="en-US" sz="2400" dirty="0"/>
                              <m:t> , </m:t>
                            </m:r>
                            <m:r>
                              <m:rPr>
                                <m:nor/>
                              </m:rPr>
                              <a:rPr lang="en-US" sz="2400" i="0" dirty="0" smtClean="0"/>
                              <m:t>                        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     where,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37</m:t>
                    </m:r>
                  </m:oMath>
                </a14:m>
                <a:r>
                  <a:rPr lang="en-US" sz="2400" dirty="0"/>
                  <a:t>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=18.5</m:t>
                    </m:r>
                  </m:oMath>
                </a14:m>
                <a:r>
                  <a:rPr lang="en-US" sz="2400" dirty="0"/>
                  <a:t> . 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, then we obtain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6A80A6-1EAD-0C4A-4AB4-58007FBC6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43" y="555171"/>
                <a:ext cx="11027228" cy="5493876"/>
              </a:xfrm>
              <a:prstGeom prst="rect">
                <a:avLst/>
              </a:prstGeom>
              <a:blipFill>
                <a:blip r:embed="rId2"/>
                <a:stretch>
                  <a:fillRect l="-774" t="-888" b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284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B17A06-D35C-F978-4DEE-08ECB38A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80849D-6D98-CFBF-C616-91356209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ED176F-D420-6487-31D7-2F82A1BB5B38}"/>
                  </a:ext>
                </a:extLst>
              </p:cNvPr>
              <p:cNvSpPr txBox="1"/>
              <p:nvPr/>
            </p:nvSpPr>
            <p:spPr>
              <a:xfrm>
                <a:off x="587829" y="566057"/>
                <a:ext cx="10994571" cy="6116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Therefore,</a:t>
                </a:r>
              </a:p>
              <a:p>
                <a:pPr algn="just"/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⁡{0.5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−18.5</m:t>
                                    </m:r>
                                  </m:e>
                                </m:d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num>
                              <m:den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−18.5</m:t>
                                    </m:r>
                                  </m:e>
                                </m:d>
                              </m:den>
                            </m:f>
                            <m:r>
                              <m:rPr>
                                <m:nor/>
                              </m:rPr>
                              <a:rPr lang="en-US" sz="2400" dirty="0"/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sz="2400" i="0" dirty="0" smtClean="0"/>
                              <m:t>       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18.5</m:t>
                            </m:r>
                          </m:e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.5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 , </m:t>
                            </m:r>
                            <m:r>
                              <m:rPr>
                                <m:nor/>
                              </m:rPr>
                              <a:rPr lang="en-US" sz="2400" i="0" dirty="0" smtClean="0"/>
                              <m:t>                   </m:t>
                            </m:r>
                            <m:r>
                              <m:rPr>
                                <m:nor/>
                              </m:rPr>
                              <a:rPr lang="en-US" sz="2400" b="0" i="0" dirty="0" smtClean="0"/>
                              <m:t>     </m:t>
                            </m:r>
                            <m:r>
                              <m:rPr>
                                <m:nor/>
                              </m:rPr>
                              <a:rPr lang="en-US" sz="2400" i="0" dirty="0" smtClean="0"/>
                              <m:t>     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18.5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     where,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37</m:t>
                    </m:r>
                  </m:oMath>
                </a14:m>
                <a:r>
                  <a:rPr lang="en-US" sz="2400" dirty="0"/>
                  <a:t>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=18.5</m:t>
                    </m:r>
                  </m:oMath>
                </a14:m>
                <a:r>
                  <a:rPr lang="en-US" sz="2400" dirty="0"/>
                  <a:t> . 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, then we obtain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b="1" dirty="0"/>
                  <a:t>Step-6: </a:t>
                </a:r>
                <a:r>
                  <a:rPr lang="en-US" sz="2400" b="1" u="sng" dirty="0"/>
                  <a:t>Determination of impulse response </a:t>
                </a:r>
                <a14:m>
                  <m:oMath xmlns:m="http://schemas.openxmlformats.org/officeDocument/2006/math">
                    <m:r>
                      <a:rPr lang="en-US" sz="2400" b="1" i="1" u="sng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400" b="1" i="1" u="sng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u="sng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u="sng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1" u="sng" dirty="0"/>
                  <a:t> by windowing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We have, </a:t>
                </a:r>
              </a:p>
              <a:p>
                <a:pPr algn="just"/>
                <a:r>
                  <a:rPr lang="en-US" sz="2400" dirty="0"/>
                  <a:t>	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     where,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Kaiser window function</a:t>
                </a:r>
                <a:r>
                  <a:rPr lang="en-US" sz="2400" b="1" dirty="0"/>
                  <a:t> 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Therefore,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400" b="1" i="0">
                                            <a:latin typeface="Cambria Math" panose="02040503050406030204" pitchFamily="18" charset="0"/>
                                          </a:rPr>
                                          <m:t>𝐬𝐢𝐧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  <m: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  <m:t>𝟓</m:t>
                                            </m:r>
                                            <m: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𝝅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𝒏</m:t>
                                                </m:r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𝟏𝟖</m:t>
                                                </m:r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.</m:t>
                                                </m:r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𝟓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𝝅</m:t>
                                    </m:r>
                                    <m:d>
                                      <m:d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𝟏𝟖</m:t>
                                        </m:r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 </m:t>
                            </m:r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𝟔𝟓𝟑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𝒏</m:t>
                                                </m:r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𝟏𝟖</m:t>
                                                </m:r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.</m:t>
                                                </m:r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𝟏𝟖</m:t>
                                                </m:r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.</m:t>
                                                </m:r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𝟓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}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skw"/>
                                            <m:ctrlP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sup>
                                </m:s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𝟔𝟓𝟑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𝟑𝟕</m:t>
                            </m:r>
                          </m:e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,                                                                                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eqArr>
                      </m:e>
                    </m:d>
                  </m:oMath>
                </a14:m>
                <a:endParaRPr lang="en-US" sz="2400" b="1" dirty="0"/>
              </a:p>
              <a:p>
                <a:pPr algn="just"/>
                <a:r>
                  <a:rPr lang="en-US" sz="2400" b="1" dirty="0"/>
                  <a:t>   </a:t>
                </a:r>
                <a:r>
                  <a:rPr lang="en-US" sz="2400" dirty="0"/>
                  <a:t>Which is the required equation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dirty="0"/>
                  <a:t> of FIR filter using Kaiser window.</a:t>
                </a:r>
              </a:p>
              <a:p>
                <a:pPr algn="just"/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ED176F-D420-6487-31D7-2F82A1BB5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29" y="566057"/>
                <a:ext cx="10994571" cy="6116161"/>
              </a:xfrm>
              <a:prstGeom prst="rect">
                <a:avLst/>
              </a:prstGeom>
              <a:blipFill>
                <a:blip r:embed="rId2"/>
                <a:stretch>
                  <a:fillRect l="-721" t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880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529BA4-3B09-F7B1-D00F-4046D89A3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920" y="558800"/>
            <a:ext cx="5506720" cy="3175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1A0A91-D843-8D7C-8891-B6005350B7EF}"/>
                  </a:ext>
                </a:extLst>
              </p:cNvPr>
              <p:cNvSpPr txBox="1"/>
              <p:nvPr/>
            </p:nvSpPr>
            <p:spPr>
              <a:xfrm>
                <a:off x="579120" y="558800"/>
                <a:ext cx="5445760" cy="549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approximate formula for </a:t>
                </a:r>
                <a:r>
                  <a:rPr lang="en-US" sz="2400" b="1" i="1" dirty="0"/>
                  <a:t>order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400" dirty="0"/>
                  <a:t> is</a:t>
                </a:r>
              </a:p>
              <a:p>
                <a:pPr algn="just"/>
                <a:endParaRPr lang="en-US" sz="2400" dirty="0"/>
              </a:p>
              <a:p>
                <a:pPr algn="just"/>
                <a:r>
                  <a:rPr lang="en-US" sz="2400" dirty="0"/>
                  <a:t> 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𝟏𝟓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den>
                    </m:f>
                  </m:oMath>
                </a14:m>
                <a:r>
                  <a:rPr lang="en-US" sz="2400" b="1" dirty="0"/>
                  <a:t>	</a:t>
                </a:r>
                <a:endParaRPr lang="en-US" sz="2400" dirty="0"/>
              </a:p>
              <a:p>
                <a:pPr algn="just"/>
                <a:endParaRPr lang="en-US" sz="2400" dirty="0"/>
              </a:p>
              <a:p>
                <a:pPr algn="just"/>
                <a:r>
                  <a:rPr lang="en-US" sz="2400" dirty="0"/>
                  <a:t>     where,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2400" dirty="0"/>
                  <a:t>, is the </a:t>
                </a:r>
              </a:p>
              <a:p>
                <a:pPr algn="just"/>
                <a:r>
                  <a:rPr lang="en-US" sz="2400" dirty="0"/>
                  <a:t>     </a:t>
                </a:r>
                <a:r>
                  <a:rPr lang="en-US" sz="2400" b="1" i="1" dirty="0"/>
                  <a:t>transition band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Another approximate formula used to compute the order of the filter is     	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(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algn="just"/>
                <a:endParaRPr lang="en-US" sz="2400" dirty="0"/>
              </a:p>
              <a:p>
                <a:pPr algn="just"/>
                <a:endParaRPr lang="en-US" sz="2400" dirty="0"/>
              </a:p>
              <a:p>
                <a:pPr algn="just"/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1A0A91-D843-8D7C-8891-B6005350B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558800"/>
                <a:ext cx="5445760" cy="5495479"/>
              </a:xfrm>
              <a:prstGeom prst="rect">
                <a:avLst/>
              </a:prstGeom>
              <a:blipFill>
                <a:blip r:embed="rId3"/>
                <a:stretch>
                  <a:fillRect l="-1456" t="-888" r="-1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39148-9592-96EF-DD0C-563E7E06E3AF}"/>
                  </a:ext>
                </a:extLst>
              </p:cNvPr>
              <p:cNvSpPr txBox="1"/>
              <p:nvPr/>
            </p:nvSpPr>
            <p:spPr>
              <a:xfrm>
                <a:off x="579120" y="4988560"/>
                <a:ext cx="11033760" cy="2101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     where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dirty="0"/>
                  <a:t> can be obtained from the </a:t>
                </a:r>
                <a:r>
                  <a:rPr lang="en-US" sz="2400" b="1" i="1" dirty="0"/>
                  <a:t>width of the main lobe.</a:t>
                </a:r>
                <a:endParaRPr lang="en-US" sz="2400" dirty="0"/>
              </a:p>
              <a:p>
                <a:pPr algn="just"/>
                <a:r>
                  <a:rPr lang="en-US" sz="2400" dirty="0"/>
                  <a:t>		</a:t>
                </a:r>
                <a:r>
                  <a:rPr lang="en-US" sz="2400" b="1" dirty="0"/>
                  <a:t>width of the main lobe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algn="just"/>
                <a:r>
                  <a:rPr lang="en-US" sz="2400" dirty="0"/>
                  <a:t>    </a:t>
                </a:r>
              </a:p>
              <a:p>
                <a:pPr algn="just"/>
                <a:r>
                  <a:rPr lang="en-US" sz="2400" dirty="0"/>
                  <a:t>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/>
                  <a:t>order of the filter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length of the filter				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39148-9592-96EF-DD0C-563E7E06E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4988560"/>
                <a:ext cx="11033760" cy="2101409"/>
              </a:xfrm>
              <a:prstGeom prst="rect">
                <a:avLst/>
              </a:prstGeom>
              <a:blipFill>
                <a:blip r:embed="rId4"/>
                <a:stretch>
                  <a:fillRect t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459E2-F542-CD5D-9117-4828B4F9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6B0A4-CE0A-3D08-6D8B-622679B0B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82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5D42D6-F86E-507D-84AB-816D42F10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66461-07FB-E5D3-CBDF-489D74EC9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8C8BA0-C135-582A-391D-B68308B81611}"/>
                  </a:ext>
                </a:extLst>
              </p:cNvPr>
              <p:cNvSpPr txBox="1"/>
              <p:nvPr/>
            </p:nvSpPr>
            <p:spPr>
              <a:xfrm>
                <a:off x="566057" y="566057"/>
                <a:ext cx="11027229" cy="5352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q"/>
                </a:pP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Filter Design by Frequency Sampling Method: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 In the frequency sampling method for FIR filter design, we specify </a:t>
                </a:r>
                <a:r>
                  <a:rPr lang="en-US" sz="2400" b="1" i="1" dirty="0"/>
                  <a:t>the desired frequency response at a set of equally spaced frequencies</a:t>
                </a:r>
                <a:r>
                  <a:rPr lang="en-US" sz="2400" dirty="0"/>
                  <a:t>, namely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=0,1,……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 for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dirty="0"/>
                  <a:t> odd.</a:t>
                </a:r>
              </a:p>
              <a:p>
                <a:r>
                  <a:rPr lang="en-US" sz="2400" dirty="0"/>
                  <a:t>			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=0,1,……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/>
                  <a:t>  for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dirty="0"/>
                  <a:t> even.</a:t>
                </a:r>
              </a:p>
              <a:p>
                <a:r>
                  <a:rPr lang="en-US" sz="2400" dirty="0"/>
                  <a:t> 						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 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.				…..1</a:t>
                </a:r>
              </a:p>
              <a:p>
                <a:r>
                  <a:rPr lang="en-US" sz="2400" dirty="0"/>
                  <a:t>    and </a:t>
                </a:r>
                <a:r>
                  <a:rPr lang="en-US" sz="2400" b="1" i="1" dirty="0"/>
                  <a:t>solve for the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of the FIR filter. (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dirty="0"/>
                  <a:t> is the length of filter)</a:t>
                </a:r>
              </a:p>
              <a:p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To </a:t>
                </a:r>
                <a:r>
                  <a:rPr lang="en-US" sz="2400" b="1" i="1" dirty="0"/>
                  <a:t>reduce sidelobes</a:t>
                </a:r>
                <a:r>
                  <a:rPr lang="en-US" sz="2400" dirty="0"/>
                  <a:t>, it is desirable to </a:t>
                </a:r>
                <a:r>
                  <a:rPr lang="en-US" sz="2400" b="1" i="1" dirty="0"/>
                  <a:t>optimize the frequency specification in the transition band of the filter</a:t>
                </a:r>
                <a:r>
                  <a:rPr lang="en-US" sz="2400" dirty="0"/>
                  <a:t>. This optimization can be accomplished numerically on a digital computer by means of linear programming techniques. 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8C8BA0-C135-582A-391D-B68308B8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7" y="566057"/>
                <a:ext cx="11027229" cy="5352234"/>
              </a:xfrm>
              <a:prstGeom prst="rect">
                <a:avLst/>
              </a:prstGeom>
              <a:blipFill>
                <a:blip r:embed="rId2"/>
                <a:stretch>
                  <a:fillRect l="-774" t="-911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6285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31B84E-ABA3-2FA8-F88D-3F1CE64FF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05E46C-6E61-8CC1-1EE4-B346FEFD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FC3A91-817D-AA39-595D-32ECE7142B38}"/>
                  </a:ext>
                </a:extLst>
              </p:cNvPr>
              <p:cNvSpPr txBox="1"/>
              <p:nvPr/>
            </p:nvSpPr>
            <p:spPr>
              <a:xfrm>
                <a:off x="587829" y="533400"/>
                <a:ext cx="11027228" cy="6555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Let us begin with the </a:t>
                </a:r>
                <a:r>
                  <a:rPr lang="en-US" sz="2400" b="1" i="1" dirty="0"/>
                  <a:t>desired frequency response of the FIR filter</a:t>
                </a:r>
                <a:r>
                  <a:rPr lang="en-US" sz="2400" dirty="0"/>
                  <a:t>, which is [for simplicity, we drop the subscript in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],</a:t>
                </a:r>
              </a:p>
              <a:p>
                <a:pPr algn="just"/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𝐇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b="1" dirty="0"/>
                  <a:t>			</a:t>
                </a:r>
                <a:r>
                  <a:rPr lang="en-US" sz="2400" dirty="0"/>
                  <a:t>…..2</a:t>
                </a:r>
              </a:p>
              <a:p>
                <a:pPr algn="just"/>
                <a:endParaRPr lang="en-US" sz="2400" b="1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Suppose that we specify the </a:t>
                </a:r>
                <a:r>
                  <a:rPr lang="en-US" sz="2400" b="1" i="1" dirty="0"/>
                  <a:t>frequency response of the filter</a:t>
                </a:r>
                <a:r>
                  <a:rPr lang="en-US" sz="2400" dirty="0"/>
                  <a:t> at the frequencies given by equation (1). Then from equation (2), we obtain</a:t>
                </a:r>
                <a:endParaRPr lang="en-US" sz="2400" b="1" dirty="0"/>
              </a:p>
              <a:p>
                <a:pPr algn="just"/>
                <a:r>
                  <a:rPr lang="en-US" sz="2400" b="1" dirty="0"/>
                  <a:t>				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b="1" dirty="0"/>
              </a:p>
              <a:p>
                <a:pPr algn="just"/>
                <a:r>
                  <a:rPr lang="en-US" sz="2400" b="1" dirty="0"/>
                  <a:t>	 	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d>
                              <m:d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</m:d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/>
                  <a:t>	</a:t>
                </a:r>
                <a:r>
                  <a:rPr lang="en-US" sz="2400" dirty="0"/>
                  <a:t>…..3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set of values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𝑴</m:t>
                        </m:r>
                      </m:den>
                    </m:f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are called the </a:t>
                </a:r>
                <a:r>
                  <a:rPr lang="en-US" sz="2400" b="1" i="1" dirty="0"/>
                  <a:t>frequency samples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𝐇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In the case, where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corresponds to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b="1" dirty="0"/>
                  <a:t> -point DFT</a:t>
                </a:r>
                <a:r>
                  <a:rPr lang="en-US" sz="2400" dirty="0"/>
                  <a:t> </a:t>
                </a:r>
                <a:r>
                  <a:rPr lang="en-US" sz="2400" b="1" dirty="0"/>
                  <a:t>of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]}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algn="just"/>
                <a:endParaRPr lang="en-US" sz="2400" b="1" dirty="0"/>
              </a:p>
              <a:p>
                <a:pPr algn="just"/>
                <a:r>
                  <a:rPr lang="en-US" sz="2400" dirty="0"/>
                  <a:t>			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FC3A91-817D-AA39-595D-32ECE7142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29" y="533400"/>
                <a:ext cx="11027228" cy="6555449"/>
              </a:xfrm>
              <a:prstGeom prst="rect">
                <a:avLst/>
              </a:prstGeom>
              <a:blipFill>
                <a:blip r:embed="rId2"/>
                <a:stretch>
                  <a:fillRect l="-719" t="-744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6991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BF51AE-06F8-F923-732C-90064699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9B0686-63C1-612E-ABBB-43F708DE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C56F76-49D5-9B93-FEAF-268161904A3E}"/>
                  </a:ext>
                </a:extLst>
              </p:cNvPr>
              <p:cNvSpPr txBox="1"/>
              <p:nvPr/>
            </p:nvSpPr>
            <p:spPr>
              <a:xfrm>
                <a:off x="587829" y="544286"/>
                <a:ext cx="11005457" cy="653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</a:t>
                </a:r>
                <a:r>
                  <a:rPr lang="en-US" sz="2400" b="1" i="1" dirty="0"/>
                  <a:t>impulse response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of above equation is</a:t>
                </a:r>
              </a:p>
              <a:p>
                <a:pPr lvl="4" algn="just"/>
                <a:endParaRPr lang="en-US" sz="2400" dirty="0"/>
              </a:p>
              <a:p>
                <a:pPr lvl="4" algn="just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d>
                              <m:d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</m:d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	…..4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algn="just"/>
                <a:r>
                  <a:rPr lang="en-US" sz="2400" dirty="0"/>
                  <a:t>     When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, above equation is simply the</a:t>
                </a:r>
                <a:r>
                  <a:rPr lang="en-US" sz="2400" b="1" dirty="0"/>
                  <a:t> </a:t>
                </a:r>
                <a:r>
                  <a:rPr lang="en-US" sz="2400" b="1" i="1" dirty="0"/>
                  <a:t>IDFT of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2400" dirty="0"/>
                  <a:t>. 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Thus, the </a:t>
                </a:r>
                <a:r>
                  <a:rPr lang="en-US" sz="2400" b="1" i="1" dirty="0"/>
                  <a:t>unit sample response of FIR filter of length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b="1" i="1" dirty="0"/>
                  <a:t> is obtained by using frequency sampling technique</a:t>
                </a:r>
                <a:r>
                  <a:rPr lang="en-US" sz="2400" dirty="0"/>
                  <a:t>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We can realize the FIR filter if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]}</m:t>
                    </m:r>
                  </m:oMath>
                </a14:m>
                <a:r>
                  <a:rPr lang="en-US" sz="2400" dirty="0"/>
                  <a:t> is real. Since,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]}</m:t>
                    </m:r>
                  </m:oMath>
                </a14:m>
                <a:r>
                  <a:rPr lang="en-US" sz="2400" dirty="0"/>
                  <a:t> is real, we can easily show that the frequency samples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𝐇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sz="2400" dirty="0"/>
                  <a:t> satisfy the </a:t>
                </a:r>
                <a:r>
                  <a:rPr lang="en-US" sz="2400" b="1" i="1" dirty="0"/>
                  <a:t>symmetry condition</a:t>
                </a:r>
              </a:p>
              <a:p>
                <a:pPr algn="just"/>
                <a:r>
                  <a:rPr lang="en-US" sz="2400" dirty="0"/>
                  <a:t>			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𝐇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				…..5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 This symmetry condition, along with the symmetry conditions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sz="2400" dirty="0"/>
                  <a:t>, can be used to reduce the frequency specifications from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b="1" dirty="0"/>
                  <a:t> points to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400" b="1" dirty="0"/>
                  <a:t>  points for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b="1" dirty="0"/>
                  <a:t> odd</a:t>
                </a:r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400" b="1" dirty="0"/>
                  <a:t> points for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b="1" dirty="0"/>
                  <a:t> even</a:t>
                </a:r>
                <a:r>
                  <a:rPr lang="en-US" sz="2400" dirty="0"/>
                  <a:t>. Thus the linear equations for determining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𝐇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are considerably simplified.</a:t>
                </a:r>
              </a:p>
              <a:p>
                <a:pPr algn="just"/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C56F76-49D5-9B93-FEAF-268161904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29" y="544286"/>
                <a:ext cx="11005457" cy="6533392"/>
              </a:xfrm>
              <a:prstGeom prst="rect">
                <a:avLst/>
              </a:prstGeom>
              <a:blipFill>
                <a:blip r:embed="rId2"/>
                <a:stretch>
                  <a:fillRect l="-720" t="-746" r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6283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782F1D-3D29-5D6B-3BCE-BD9FBB9A3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8753DD-D65B-C65F-014F-025FA1EC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0A5C35-5C1E-ED8D-9680-C493FB3AF38B}"/>
                  </a:ext>
                </a:extLst>
              </p:cNvPr>
              <p:cNvSpPr txBox="1"/>
              <p:nvPr/>
            </p:nvSpPr>
            <p:spPr>
              <a:xfrm>
                <a:off x="598714" y="511629"/>
                <a:ext cx="11016343" cy="5692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, equation (5) becomes</a:t>
                </a:r>
              </a:p>
              <a:p>
                <a:pPr algn="just"/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𝐇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						…..6</a:t>
                </a:r>
              </a:p>
              <a:p>
                <a:pPr algn="just"/>
                <a:r>
                  <a:rPr lang="en-US" dirty="0"/>
                  <a:t>     </a:t>
                </a:r>
                <a:r>
                  <a:rPr lang="en-US" sz="2400" dirty="0"/>
                  <a:t>Or,		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endParaRPr lang="en-US" sz="2400" dirty="0"/>
              </a:p>
              <a:p>
                <a:pPr algn="just"/>
                <a:endParaRPr lang="en-US" sz="2400" dirty="0"/>
              </a:p>
              <a:p>
                <a:pPr algn="just"/>
                <a:r>
                  <a:rPr lang="en-US" sz="2400" dirty="0"/>
                  <a:t>    We know,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) /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𝑴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𝑴</m:t>
                        </m:r>
                      </m:sup>
                    </m:sSup>
                  </m:oMath>
                </a14:m>
                <a:r>
                  <a:rPr lang="en-US" sz="2400" dirty="0"/>
                  <a:t>			…..7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In terms of magnitude, we can write 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𝐇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. This can be verified from the theory of DFT. The magnitude of DFT from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dirty="0"/>
                  <a:t> is the same as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dirty="0"/>
                  <a:t>. Thus, we can write,</a:t>
                </a:r>
              </a:p>
              <a:p>
                <a:pPr algn="just"/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) /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𝑴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𝑴</m:t>
                        </m:r>
                      </m:sup>
                    </m:sSup>
                  </m:oMath>
                </a14:m>
                <a:r>
                  <a:rPr lang="en-US" sz="2400" dirty="0"/>
                  <a:t>			…..8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term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𝑴</m:t>
                        </m:r>
                      </m:sup>
                    </m:sSup>
                  </m:oMath>
                </a14:m>
                <a:r>
                  <a:rPr lang="en-US" sz="2400" dirty="0"/>
                  <a:t> is complex conjugate of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𝒌𝒏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𝑴</m:t>
                        </m:r>
                      </m:sup>
                    </m:sSup>
                  </m:oMath>
                </a14:m>
                <a:r>
                  <a:rPr lang="en-US" sz="2400" dirty="0"/>
                  <a:t>. </a:t>
                </a:r>
              </a:p>
              <a:p>
                <a:pPr algn="just"/>
                <a:r>
                  <a:rPr lang="en-US" sz="2400" dirty="0"/>
                  <a:t>     Thus,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) /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𝑴</m:t>
                        </m:r>
                      </m:sup>
                    </m:sSup>
                  </m:oMath>
                </a14:m>
                <a:r>
                  <a:rPr lang="en-US" sz="2400" dirty="0"/>
                  <a:t> is also the complex conjugate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𝒌𝒏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𝑴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algn="just"/>
                <a:r>
                  <a:rPr lang="en-US" sz="2400" dirty="0"/>
                  <a:t>     That is,	</a:t>
                </a:r>
              </a:p>
              <a:p>
                <a:pPr algn="just"/>
                <a:r>
                  <a:rPr lang="en-US" sz="2400" dirty="0"/>
                  <a:t>			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0A5C35-5C1E-ED8D-9680-C493FB3A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14" y="511629"/>
                <a:ext cx="11016343" cy="5692199"/>
              </a:xfrm>
              <a:prstGeom prst="rect">
                <a:avLst/>
              </a:prstGeom>
              <a:blipFill>
                <a:blip r:embed="rId2"/>
                <a:stretch>
                  <a:fillRect l="-719" t="-857" r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20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797A75-F1EC-1421-41E4-ED9E56491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CD05E1-1E58-F651-5585-0434EC2B0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15B87-468C-67D6-DC20-4B03AA2F7785}"/>
                  </a:ext>
                </a:extLst>
              </p:cNvPr>
              <p:cNvSpPr txBox="1"/>
              <p:nvPr/>
            </p:nvSpPr>
            <p:spPr>
              <a:xfrm>
                <a:off x="587829" y="555171"/>
                <a:ext cx="11005457" cy="4019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Using the relation of complex conjugate terms, the equation (4) is simplified to:</a:t>
                </a:r>
              </a:p>
              <a:p>
                <a:pPr algn="just"/>
                <a:endParaRPr lang="en-US" sz="2400" dirty="0"/>
              </a:p>
              <a:p>
                <a:pPr algn="just"/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𝟐</m:t>
                    </m:r>
                    <m:nary>
                      <m:naryPr>
                        <m:chr m:val="∑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p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𝑹𝒆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𝒌𝒏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1" dirty="0"/>
                  <a:t>				</a:t>
                </a:r>
                <a:r>
                  <a:rPr lang="en-US" sz="2400" dirty="0"/>
                  <a:t>…..9</a:t>
                </a:r>
              </a:p>
              <a:p>
                <a:pPr algn="just"/>
                <a:r>
                  <a:rPr lang="en-US" sz="2400" dirty="0"/>
                  <a:t>     where,</a:t>
                </a:r>
              </a:p>
              <a:p>
                <a:pPr algn="just"/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      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𝒐𝒅𝒅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num>
                              <m:den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𝒆𝒗𝒆𝒏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b="1" dirty="0"/>
                  <a:t>						</a:t>
                </a:r>
                <a:r>
                  <a:rPr lang="en-US" sz="2400" dirty="0"/>
                  <a:t>…..10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Equation (9) is obtained by combining complex conjugate terms in equation (4) and is used to compute coefficients of FIR filter.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15B87-468C-67D6-DC20-4B03AA2F7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29" y="555171"/>
                <a:ext cx="11005457" cy="4019177"/>
              </a:xfrm>
              <a:prstGeom prst="rect">
                <a:avLst/>
              </a:prstGeom>
              <a:blipFill>
                <a:blip r:embed="rId2"/>
                <a:stretch>
                  <a:fillRect l="-720" t="-1214" r="-831" b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6271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70A411-2894-A546-CC07-F1CF53FAC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C2477-4E34-23DD-4CF2-40F6D571C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47F2D-44B5-0212-AF56-F495C2A78BCF}"/>
              </a:ext>
            </a:extLst>
          </p:cNvPr>
          <p:cNvSpPr txBox="1"/>
          <p:nvPr/>
        </p:nvSpPr>
        <p:spPr>
          <a:xfrm>
            <a:off x="576943" y="544286"/>
            <a:ext cx="11027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Filter Design Using Optimum Approximation, Remez Exchange Algorithm:</a:t>
            </a:r>
          </a:p>
          <a:p>
            <a:pPr algn="just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	(Assignment)</a:t>
            </a:r>
          </a:p>
        </p:txBody>
      </p:sp>
    </p:spTree>
    <p:extLst>
      <p:ext uri="{BB962C8B-B14F-4D97-AF65-F5344CB8AC3E}">
        <p14:creationId xmlns:p14="http://schemas.microsoft.com/office/powerpoint/2010/main" val="1326584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3AC5AF-1683-0D0F-199F-2D14BD054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C44FA-5AF5-1B07-1065-C90B251C8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3C4D7-981C-3A66-EF18-A90F10E89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892630"/>
            <a:ext cx="8305799" cy="42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963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5249B3-0E8E-2B56-D89A-4F088046B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600A1-E101-4BD1-86E6-C4722B97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B6EC0-9E5C-5589-0169-94C31185E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43" y="685800"/>
            <a:ext cx="8948058" cy="500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38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570CD8-87C8-1A3F-95E1-493344A5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7A1421-6849-82A6-5135-5243AAAD1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4F14A-AA77-082A-9164-D610085B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86" y="1020019"/>
            <a:ext cx="8284028" cy="38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681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39F266-8BA9-92BF-822A-6B5CADB6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E5F131-C3C8-D8F4-ABFF-E3CBAF38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B5DDB-0352-8D81-4622-B0366A82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896" y="659426"/>
            <a:ext cx="6248721" cy="2578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C8ED80-00EE-B630-A508-7A346BD00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896" y="3460261"/>
            <a:ext cx="5988358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05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8C47E0-0D86-3978-53CC-84F403C2F19B}"/>
                  </a:ext>
                </a:extLst>
              </p:cNvPr>
              <p:cNvSpPr txBox="1"/>
              <p:nvPr/>
            </p:nvSpPr>
            <p:spPr>
              <a:xfrm>
                <a:off x="599440" y="548640"/>
                <a:ext cx="1097280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Note that </a:t>
                </a:r>
                <a:r>
                  <a:rPr lang="en-US" sz="2400" b="1" i="1" dirty="0"/>
                  <a:t>for similar magnitude response the order of the FIR filter is higher than that of IIR</a:t>
                </a:r>
                <a:r>
                  <a:rPr lang="en-US" sz="2400" dirty="0"/>
                  <a:t> because </a:t>
                </a:r>
                <a:r>
                  <a:rPr lang="en-US" sz="2400" b="1" i="1" dirty="0"/>
                  <a:t>FIR filters do not use feedback, hence they require long sequences for impulse response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1" i="1" dirty="0"/>
                  <a:t> to get sharp cutoff filters</a:t>
                </a:r>
                <a:r>
                  <a:rPr lang="en-US" sz="2400" dirty="0"/>
                  <a:t>. Long sequences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indicate higher filter order. 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Because of </a:t>
                </a:r>
                <a:r>
                  <a:rPr lang="en-US" sz="2400" b="1" i="1" dirty="0"/>
                  <a:t>increased filter coefficients</a:t>
                </a:r>
                <a:r>
                  <a:rPr lang="en-US" sz="2400" dirty="0"/>
                  <a:t>, they require </a:t>
                </a:r>
                <a:r>
                  <a:rPr lang="en-US" sz="2400" b="1" i="1" dirty="0"/>
                  <a:t>long processing time</a:t>
                </a:r>
                <a:r>
                  <a:rPr lang="en-US" sz="2400" dirty="0"/>
                  <a:t>. The </a:t>
                </a:r>
                <a:r>
                  <a:rPr lang="en-US" sz="2400" b="1" i="1" dirty="0"/>
                  <a:t>processing time can be reduced by using FFT algorithm</a:t>
                </a:r>
                <a:r>
                  <a:rPr lang="en-US" sz="2400" dirty="0"/>
                  <a:t>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ü"/>
                </a:pPr>
                <a:r>
                  <a:rPr lang="en-US" sz="2400" b="1" i="1" dirty="0"/>
                  <a:t>NOTE: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For </a:t>
                </a:r>
                <a:r>
                  <a:rPr lang="en-US" sz="2400" b="1" i="1" dirty="0"/>
                  <a:t>frequency sampling FIR filter design,</a:t>
                </a:r>
                <a:r>
                  <a:rPr lang="en-US" sz="2400" dirty="0"/>
                  <a:t> length of the filter is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dirty="0"/>
                  <a:t>, in this case order of the filter is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For FIR filter design by windowing methods, </a:t>
                </a:r>
                <a:r>
                  <a:rPr lang="en-US" sz="2400" b="1" i="1" dirty="0"/>
                  <a:t>order  of  the  filter  is denoted as   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b="1" i="1" dirty="0"/>
                  <a:t> and length of the filter is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algn="just"/>
                <a:endParaRPr lang="en-US" sz="2400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8C47E0-0D86-3978-53CC-84F403C2F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548640"/>
                <a:ext cx="10972800" cy="5909310"/>
              </a:xfrm>
              <a:prstGeom prst="rect">
                <a:avLst/>
              </a:prstGeom>
              <a:blipFill>
                <a:blip r:embed="rId2"/>
                <a:stretch>
                  <a:fillRect l="-722" t="-826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E3CB83-E043-DAF3-25C7-D2B14AD4B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54D96-73D1-8E5C-3956-66F4E0736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498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DAD432-0462-A877-C2C8-FFC35953B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B38E71-473D-7CCE-BCD9-34AF385C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0C558-BA18-E6D5-E779-6FEA7F96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43" y="825444"/>
            <a:ext cx="6096313" cy="2159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71236-59A0-DE5D-EB94-F7E576E3E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643" y="2984555"/>
            <a:ext cx="5683542" cy="13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607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1FD22DDC-35C8-80A8-20DC-E227566FA2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47086"/>
          <a:stretch/>
        </p:blipFill>
        <p:spPr>
          <a:xfrm>
            <a:off x="1758462" y="365760"/>
            <a:ext cx="8088923" cy="603504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CD1B0D-7AB9-F88B-FA9F-2257DA6B6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2478F-1309-B577-35F1-8994286C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7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44E569A8-17BD-91A9-C9B7-8BFB199D1E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557"/>
          <a:stretch/>
        </p:blipFill>
        <p:spPr>
          <a:xfrm>
            <a:off x="1983545" y="520506"/>
            <a:ext cx="7863840" cy="562643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2CEF00-0797-0E9C-7FB4-B1219F64D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FD16A-7BFA-6BEF-78E8-5618D189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977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E6872E66-0B79-6F76-21DE-D929B01A5D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693"/>
          <a:stretch/>
        </p:blipFill>
        <p:spPr>
          <a:xfrm>
            <a:off x="1491175" y="506437"/>
            <a:ext cx="8243667" cy="585216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0DFAA4-3FE7-FA7A-96B1-A649C8F11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AA196-0A96-377B-FC06-E038F2F8E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52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443D6235-60F2-AD33-1221-0D45E8109E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51"/>
          <a:stretch/>
        </p:blipFill>
        <p:spPr>
          <a:xfrm>
            <a:off x="2475915" y="844062"/>
            <a:ext cx="7287064" cy="558611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D307F-BC10-385E-13FF-919D81A6C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BEBD7-0431-45DA-8146-3B0359B7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20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0DFC938C-3A7B-0D4B-5046-3F490A99E1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03" y="337624"/>
            <a:ext cx="9819249" cy="616164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DFAEE9-9AA5-F4AC-1465-57F0D7233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4E60E-43BC-9427-4465-7E78680F4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067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D45FDE-4106-018E-F57C-0AC515BC7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6FA281-7BE9-919B-E5BA-108E9DC1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82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81BD8B-8EEE-CB73-0205-1A19AF2FA8BF}"/>
                  </a:ext>
                </a:extLst>
              </p:cNvPr>
              <p:cNvSpPr txBox="1"/>
              <p:nvPr/>
            </p:nvSpPr>
            <p:spPr>
              <a:xfrm>
                <a:off x="589280" y="558800"/>
                <a:ext cx="11003280" cy="5844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+mj-lt"/>
                  <a:buAutoNum type="arabicPeriod" startAt="6"/>
                </a:pPr>
                <a:r>
                  <a:rPr lang="en-US" sz="2400" b="1" dirty="0">
                    <a:solidFill>
                      <a:schemeClr val="accent1"/>
                    </a:solidFill>
                  </a:rPr>
                  <a:t>Window Method: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Note that </a:t>
                </a:r>
                <a:r>
                  <a:rPr lang="en-US" sz="2400" b="1" i="1" dirty="0"/>
                  <a:t>IIR filters have evolved from applying transformations of continuous-time IIR systems into discrete-time IIR systems</a:t>
                </a:r>
                <a:r>
                  <a:rPr lang="en-US" sz="2400" dirty="0"/>
                  <a:t>. In contrast, </a:t>
                </a:r>
                <a:r>
                  <a:rPr lang="en-US" sz="2400" b="1" i="1" dirty="0"/>
                  <a:t>the design techniques for FIR filters are based on directly approximating the desired frequency response or impulse response of the discrete-time system</a:t>
                </a:r>
                <a:r>
                  <a:rPr lang="en-US" sz="2400" dirty="0"/>
                  <a:t>.  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</a:t>
                </a:r>
                <a:r>
                  <a:rPr lang="en-US" sz="2400" b="1" i="1" dirty="0"/>
                  <a:t>simplest method of FIR filter design</a:t>
                </a:r>
                <a:r>
                  <a:rPr lang="en-US" sz="2400" dirty="0"/>
                  <a:t> is called the </a:t>
                </a:r>
                <a:r>
                  <a:rPr lang="en-US" sz="2400" b="1" i="1" dirty="0"/>
                  <a:t>window method</a:t>
                </a:r>
                <a:r>
                  <a:rPr lang="en-US" sz="2400" dirty="0"/>
                  <a:t>. This method generally </a:t>
                </a:r>
                <a:r>
                  <a:rPr lang="en-US" sz="2400" b="1" i="1" dirty="0"/>
                  <a:t>begins with an ideal desired frequency response</a:t>
                </a:r>
                <a:r>
                  <a:rPr lang="en-US" sz="2400" dirty="0"/>
                  <a:t> that can be represented as:</a:t>
                </a:r>
              </a:p>
              <a:p>
                <a:pPr algn="just"/>
                <a:endParaRPr lang="en-US" sz="2400" dirty="0"/>
              </a:p>
              <a:p>
                <a:pPr algn="just"/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b="1" dirty="0"/>
                  <a:t>				</a:t>
                </a:r>
                <a:r>
                  <a:rPr lang="en-US" sz="2400" dirty="0"/>
                  <a:t>…..1</a:t>
                </a:r>
              </a:p>
              <a:p>
                <a:pPr algn="just"/>
                <a:r>
                  <a:rPr lang="en-US" sz="2400" dirty="0"/>
                  <a:t>     where,	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corresponding impulse response sequence, and defined as</a:t>
                </a:r>
              </a:p>
              <a:p>
                <a:pPr algn="just"/>
                <a:endParaRPr lang="en-US" sz="2400" dirty="0"/>
              </a:p>
              <a:p>
                <a:pPr algn="just"/>
                <a:r>
                  <a:rPr lang="en-US" sz="2400" dirty="0"/>
                  <a:t>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sup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e>
                    </m:nary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sz="2400" b="1" dirty="0"/>
                  <a:t>				</a:t>
                </a:r>
                <a:r>
                  <a:rPr lang="en-US" sz="2400" dirty="0"/>
                  <a:t>…..2</a:t>
                </a:r>
              </a:p>
              <a:p>
                <a:pPr algn="just"/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81BD8B-8EEE-CB73-0205-1A19AF2FA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0" y="558800"/>
                <a:ext cx="11003280" cy="5844036"/>
              </a:xfrm>
              <a:prstGeom prst="rect">
                <a:avLst/>
              </a:prstGeom>
              <a:blipFill>
                <a:blip r:embed="rId2"/>
                <a:stretch>
                  <a:fillRect l="-886" t="-1044" r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28ADA-1110-0F29-CD8A-ED5973BB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EE74A-7D97-ED3A-D3B4-D7C6E58C0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06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59797F-7798-D790-DF3F-60AEC08FCDF3}"/>
                  </a:ext>
                </a:extLst>
              </p:cNvPr>
              <p:cNvSpPr txBox="1"/>
              <p:nvPr/>
            </p:nvSpPr>
            <p:spPr>
              <a:xfrm>
                <a:off x="589280" y="528320"/>
                <a:ext cx="11003280" cy="6230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We can represent equation (1) as FIR filter by </a:t>
                </a:r>
                <a:r>
                  <a:rPr lang="en-US" sz="2400" b="1" i="1" dirty="0"/>
                  <a:t>truncating the Fourier series</a:t>
                </a:r>
                <a:r>
                  <a:rPr lang="en-US" sz="2400" dirty="0"/>
                  <a:t>. In order to obtain </a:t>
                </a:r>
                <a:r>
                  <a:rPr lang="en-US" sz="2400" b="1" i="1" dirty="0"/>
                  <a:t>realizable (causal) FIR filter</a:t>
                </a:r>
                <a:r>
                  <a:rPr lang="en-US" sz="2400" dirty="0"/>
                  <a:t>, we can truncate the impulse response sequence of length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dirty="0"/>
                  <a:t> as:</a:t>
                </a:r>
              </a:p>
              <a:p>
                <a:pPr algn="just"/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d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            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                   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𝑶𝒕𝒉𝒆𝒓𝒘𝒊𝒔𝒆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b="1" dirty="0"/>
                  <a:t>				</a:t>
                </a:r>
                <a:r>
                  <a:rPr lang="en-US" sz="2400" dirty="0"/>
                  <a:t>…..3</a:t>
                </a:r>
              </a:p>
              <a:p>
                <a:pPr algn="just"/>
                <a:r>
                  <a:rPr lang="en-US" sz="2400" b="1" dirty="0"/>
                  <a:t>      </a:t>
                </a:r>
                <a:r>
                  <a:rPr lang="en-US" sz="2400" dirty="0"/>
                  <a:t>That 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dirty="0"/>
                  <a:t> is truncated to length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frequency response related to equation (3) is</a:t>
                </a:r>
              </a:p>
              <a:p>
                <a:pPr algn="just"/>
                <a:r>
                  <a:rPr lang="en-US" sz="2400" dirty="0"/>
                  <a:t>			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sup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/>
                  <a:t>					…..4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Since,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400" dirty="0"/>
                  <a:t>, we can also think of obtaining equation (4) by </a:t>
                </a:r>
                <a:r>
                  <a:rPr lang="en-US" sz="2400" b="1" i="1" dirty="0"/>
                  <a:t>looking through the window</a:t>
                </a:r>
                <a:r>
                  <a:rPr lang="en-US" sz="2400" dirty="0"/>
                  <a:t>. For this reason, the process of obtaining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is called </a:t>
                </a:r>
                <a:r>
                  <a:rPr lang="en-US" sz="2400" b="1" i="1" dirty="0"/>
                  <a:t>windowing</a:t>
                </a:r>
                <a:r>
                  <a:rPr lang="en-US" sz="2400" dirty="0"/>
                  <a:t>. 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We can represent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as the </a:t>
                </a:r>
                <a:r>
                  <a:rPr lang="en-US" sz="2400" b="1" i="1" dirty="0"/>
                  <a:t>product of</a:t>
                </a:r>
                <a:r>
                  <a:rPr lang="en-US" sz="2400" dirty="0"/>
                  <a:t> the desired impulse response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dirty="0"/>
                  <a:t> and a finite-duration "window"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; i.e.,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59797F-7798-D790-DF3F-60AEC08FC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0" y="528320"/>
                <a:ext cx="11003280" cy="6230295"/>
              </a:xfrm>
              <a:prstGeom prst="rect">
                <a:avLst/>
              </a:prstGeom>
              <a:blipFill>
                <a:blip r:embed="rId2"/>
                <a:stretch>
                  <a:fillRect l="-776" t="-783" r="-831" b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56E204-A7FF-36D0-7413-AD704160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7A56B-E915-57A5-AAEC-418B15459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36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C52C97-2EEE-65D0-81B1-F097ED40A617}"/>
                  </a:ext>
                </a:extLst>
              </p:cNvPr>
              <p:cNvSpPr txBox="1"/>
              <p:nvPr/>
            </p:nvSpPr>
            <p:spPr>
              <a:xfrm>
                <a:off x="609600" y="548640"/>
                <a:ext cx="1097280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				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1" dirty="0"/>
                  <a:t>					</a:t>
                </a:r>
                <a:r>
                  <a:rPr lang="en-US" sz="2400" dirty="0"/>
                  <a:t>…..5</a:t>
                </a:r>
              </a:p>
              <a:p>
                <a:pPr algn="just"/>
                <a:endParaRPr lang="en-US" sz="2400" dirty="0"/>
              </a:p>
              <a:p>
                <a:pPr algn="just"/>
                <a:r>
                  <a:rPr lang="en-US" sz="2400" dirty="0"/>
                  <a:t>     where,	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window function</a:t>
                </a:r>
              </a:p>
              <a:p>
                <a:pPr algn="just"/>
                <a:endParaRPr lang="en-US" sz="2400" dirty="0"/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There are several methods to design FIR filter using windows. They are: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sz="2400" b="1" dirty="0"/>
                  <a:t>Rectangular window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sz="2400" b="1" dirty="0"/>
                  <a:t>Hanning window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sz="2400" b="1" dirty="0"/>
                  <a:t>Hamming window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sz="2400" b="1" dirty="0"/>
                  <a:t>Kaiser window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sz="2400" dirty="0"/>
                  <a:t>Bartlett window (triangular window)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sz="2400" dirty="0"/>
                  <a:t>Blackman window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sz="2400" dirty="0"/>
                  <a:t>Lancoz window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sz="2400" dirty="0"/>
                  <a:t>Tukey window</a:t>
                </a:r>
              </a:p>
              <a:p>
                <a:pPr algn="just"/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C52C97-2EEE-65D0-81B1-F097ED40A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48640"/>
                <a:ext cx="10972800" cy="5262979"/>
              </a:xfrm>
              <a:prstGeom prst="rect">
                <a:avLst/>
              </a:prstGeom>
              <a:blipFill>
                <a:blip r:embed="rId2"/>
                <a:stretch>
                  <a:fillRect l="-889" t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8DD58-D635-ECAB-AE10-31ADEA61D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KRK Sir, WRC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B0944-5C90-6DEE-D1BA-C55D525A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571F-2C4B-4D10-8621-96E0D0E84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36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4018</TotalTime>
  <Words>5440</Words>
  <Application>Microsoft Office PowerPoint</Application>
  <PresentationFormat>Widescreen</PresentationFormat>
  <Paragraphs>624</Paragraphs>
  <Slides>66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宋体</vt:lpstr>
      <vt:lpstr>Arial</vt:lpstr>
      <vt:lpstr>Calibri</vt:lpstr>
      <vt:lpstr>Calibri Light</vt:lpstr>
      <vt:lpstr>Cambria Math</vt:lpstr>
      <vt:lpstr>Courier New</vt:lpstr>
      <vt:lpstr>Euclid Symbol</vt:lpstr>
      <vt:lpstr>Times New Roman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KhemrajKoirala</dc:creator>
  <cp:lastModifiedBy>KhemrajKoirala</cp:lastModifiedBy>
  <cp:revision>192</cp:revision>
  <dcterms:created xsi:type="dcterms:W3CDTF">2023-07-21T15:35:19Z</dcterms:created>
  <dcterms:modified xsi:type="dcterms:W3CDTF">2024-04-07T06:53:23Z</dcterms:modified>
</cp:coreProperties>
</file>